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1796" r:id="rId2"/>
    <p:sldId id="256" r:id="rId3"/>
    <p:sldId id="257" r:id="rId4"/>
    <p:sldId id="258" r:id="rId5"/>
    <p:sldId id="259" r:id="rId6"/>
    <p:sldId id="260" r:id="rId7"/>
    <p:sldId id="261" r:id="rId8"/>
    <p:sldId id="1798" r:id="rId9"/>
    <p:sldId id="262" r:id="rId10"/>
    <p:sldId id="263" r:id="rId11"/>
    <p:sldId id="266" r:id="rId12"/>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8E9"/>
    <a:srgbClr val="C6BFEE"/>
    <a:srgbClr val="0B0C23"/>
    <a:srgbClr val="7544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1" d="100"/>
          <a:sy n="91" d="100"/>
        </p:scale>
        <p:origin x="68"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419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608AE-B44D-D135-2EC9-E201C46C5A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BE8329-A197-393E-3E60-586617C804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EB6078-39C9-ED92-BE8B-B7C5C1888A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4AD516-EB8A-55EB-8EE5-77D3E3705650}"/>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32214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Cover 2, Power On">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B87D059-26E7-AF66-2CA5-FFD86B8F1D22}"/>
              </a:ext>
            </a:extLst>
          </p:cNvPr>
          <p:cNvPicPr>
            <a:picLocks noChangeAspect="1"/>
          </p:cNvPicPr>
          <p:nvPr userDrawn="1"/>
        </p:nvPicPr>
        <p:blipFill rotWithShape="1">
          <a:blip r:embed="rId2"/>
          <a:srcRect t="2995" b="32512"/>
          <a:stretch/>
        </p:blipFill>
        <p:spPr>
          <a:xfrm>
            <a:off x="1828" y="1932442"/>
            <a:ext cx="14626745" cy="6297157"/>
          </a:xfrm>
          <a:prstGeom prst="rect">
            <a:avLst/>
          </a:prstGeom>
        </p:spPr>
      </p:pic>
      <p:sp>
        <p:nvSpPr>
          <p:cNvPr id="22" name="Rectangle 21">
            <a:extLst>
              <a:ext uri="{FF2B5EF4-FFF2-40B4-BE49-F238E27FC236}">
                <a16:creationId xmlns:a16="http://schemas.microsoft.com/office/drawing/2014/main" id="{BD08E075-874A-9977-8DF1-B6246BEAFDEF}"/>
              </a:ext>
            </a:extLst>
          </p:cNvPr>
          <p:cNvSpPr/>
          <p:nvPr userDrawn="1"/>
        </p:nvSpPr>
        <p:spPr>
          <a:xfrm>
            <a:off x="0" y="1"/>
            <a:ext cx="14628571" cy="19406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04" name="Title 1"/>
          <p:cNvSpPr>
            <a:spLocks noGrp="1"/>
          </p:cNvSpPr>
          <p:nvPr>
            <p:ph type="ctrTitle" hasCustomPrompt="1"/>
          </p:nvPr>
        </p:nvSpPr>
        <p:spPr>
          <a:xfrm>
            <a:off x="696933" y="2457412"/>
            <a:ext cx="13201948" cy="704745"/>
          </a:xfrm>
          <a:prstGeom prst="rect">
            <a:avLst/>
          </a:prstGeom>
        </p:spPr>
        <p:txBody>
          <a:bodyPr wrap="square" lIns="0" tIns="0" rIns="0" bIns="0" anchor="t" anchorCtr="0">
            <a:spAutoFit/>
          </a:bodyPr>
          <a:lstStyle>
            <a:lvl1pPr algn="l">
              <a:lnSpc>
                <a:spcPts val="5280"/>
              </a:lnSpc>
              <a:defRPr sz="5760" b="1" cap="all" baseline="0">
                <a:solidFill>
                  <a:schemeClr val="accent3"/>
                </a:solidFill>
                <a:latin typeface="+mj-lt"/>
              </a:defRPr>
            </a:lvl1pPr>
          </a:lstStyle>
          <a:p>
            <a:r>
              <a:rPr lang="en-US"/>
              <a:t>Cover Slide 2</a:t>
            </a:r>
          </a:p>
        </p:txBody>
      </p:sp>
      <p:sp>
        <p:nvSpPr>
          <p:cNvPr id="105" name="Subtitle 2"/>
          <p:cNvSpPr>
            <a:spLocks noGrp="1"/>
          </p:cNvSpPr>
          <p:nvPr>
            <p:ph type="subTitle" idx="1" hasCustomPrompt="1"/>
          </p:nvPr>
        </p:nvSpPr>
        <p:spPr>
          <a:xfrm>
            <a:off x="696932" y="3243939"/>
            <a:ext cx="13201943" cy="348580"/>
          </a:xfrm>
          <a:prstGeom prst="rect">
            <a:avLst/>
          </a:prstGeom>
        </p:spPr>
        <p:txBody>
          <a:bodyPr lIns="0" tIns="0" rIns="0" bIns="0">
            <a:noAutofit/>
          </a:bodyPr>
          <a:lstStyle>
            <a:lvl1pPr marL="0" indent="0" algn="l">
              <a:lnSpc>
                <a:spcPct val="100000"/>
              </a:lnSpc>
              <a:spcBef>
                <a:spcPts val="0"/>
              </a:spcBef>
              <a:buNone/>
              <a:defRPr sz="2160">
                <a:solidFill>
                  <a:schemeClr val="accent3"/>
                </a:solidFill>
                <a:latin typeface="+mn-lt"/>
              </a:defRPr>
            </a:lvl1pPr>
            <a:lvl2pPr marL="411461" indent="0" algn="ctr">
              <a:buNone/>
              <a:defRPr sz="1800"/>
            </a:lvl2pPr>
            <a:lvl3pPr marL="822919" indent="0" algn="ctr">
              <a:buNone/>
              <a:defRPr sz="1620"/>
            </a:lvl3pPr>
            <a:lvl4pPr marL="1234379" indent="0" algn="ctr">
              <a:buNone/>
              <a:defRPr sz="1440"/>
            </a:lvl4pPr>
            <a:lvl5pPr marL="1645838" indent="0" algn="ctr">
              <a:buNone/>
              <a:defRPr sz="1440"/>
            </a:lvl5pPr>
            <a:lvl6pPr marL="2057298" indent="0" algn="ctr">
              <a:buNone/>
              <a:defRPr sz="1440"/>
            </a:lvl6pPr>
            <a:lvl7pPr marL="2468756" indent="0" algn="ctr">
              <a:buNone/>
              <a:defRPr sz="1440"/>
            </a:lvl7pPr>
            <a:lvl8pPr marL="2880216" indent="0" algn="ctr">
              <a:buNone/>
              <a:defRPr sz="1440"/>
            </a:lvl8pPr>
            <a:lvl9pPr marL="3291677" indent="0" algn="ctr">
              <a:buNone/>
              <a:defRPr sz="1440"/>
            </a:lvl9pPr>
          </a:lstStyle>
          <a:p>
            <a:r>
              <a:rPr lang="en-US"/>
              <a:t>Subtitle</a:t>
            </a:r>
          </a:p>
        </p:txBody>
      </p:sp>
      <p:pic>
        <p:nvPicPr>
          <p:cNvPr id="25" name="Picture 24" descr="A building with lights on&#10;&#10;Description automatically generated">
            <a:extLst>
              <a:ext uri="{FF2B5EF4-FFF2-40B4-BE49-F238E27FC236}">
                <a16:creationId xmlns:a16="http://schemas.microsoft.com/office/drawing/2014/main" id="{FAF32506-945C-D824-98D1-AA2F121C9C1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40638" b="14285"/>
          <a:stretch/>
        </p:blipFill>
        <p:spPr>
          <a:xfrm>
            <a:off x="1828" y="3827758"/>
            <a:ext cx="14626745" cy="4401842"/>
          </a:xfrm>
          <a:prstGeom prst="rect">
            <a:avLst/>
          </a:prstGeom>
        </p:spPr>
      </p:pic>
      <p:grpSp>
        <p:nvGrpSpPr>
          <p:cNvPr id="2" name="Group 1">
            <a:extLst>
              <a:ext uri="{FF2B5EF4-FFF2-40B4-BE49-F238E27FC236}">
                <a16:creationId xmlns:a16="http://schemas.microsoft.com/office/drawing/2014/main" id="{D46301A3-D1AB-4D29-D230-EB91B962306C}"/>
              </a:ext>
            </a:extLst>
          </p:cNvPr>
          <p:cNvGrpSpPr/>
          <p:nvPr userDrawn="1"/>
        </p:nvGrpSpPr>
        <p:grpSpPr>
          <a:xfrm>
            <a:off x="6935020" y="243434"/>
            <a:ext cx="1399752" cy="1453769"/>
            <a:chOff x="5273554" y="478925"/>
            <a:chExt cx="1679380" cy="1744190"/>
          </a:xfrm>
        </p:grpSpPr>
        <p:sp>
          <p:nvSpPr>
            <p:cNvPr id="3" name="Freeform: Shape 2">
              <a:extLst>
                <a:ext uri="{FF2B5EF4-FFF2-40B4-BE49-F238E27FC236}">
                  <a16:creationId xmlns:a16="http://schemas.microsoft.com/office/drawing/2014/main" id="{02C30B5A-0EF1-F9E0-A709-090ABAB9D173}"/>
                </a:ext>
              </a:extLst>
            </p:cNvPr>
            <p:cNvSpPr/>
            <p:nvPr/>
          </p:nvSpPr>
          <p:spPr>
            <a:xfrm rot="16200000">
              <a:off x="5274754" y="477725"/>
              <a:ext cx="1676980" cy="1679380"/>
            </a:xfrm>
            <a:custGeom>
              <a:avLst/>
              <a:gdLst>
                <a:gd name="connsiteX0" fmla="*/ 0 w 1676980"/>
                <a:gd name="connsiteY0" fmla="*/ 776301 h 1679380"/>
                <a:gd name="connsiteX1" fmla="*/ 836988 w 1676980"/>
                <a:gd name="connsiteY1" fmla="*/ 0 h 1679380"/>
                <a:gd name="connsiteX2" fmla="*/ 1676980 w 1676980"/>
                <a:gd name="connsiteY2" fmla="*/ 839390 h 1679380"/>
                <a:gd name="connsiteX3" fmla="*/ 837589 w 1676980"/>
                <a:gd name="connsiteY3" fmla="*/ 1679381 h 1679380"/>
                <a:gd name="connsiteX4" fmla="*/ 135432 w 1676980"/>
                <a:gd name="connsiteY4" fmla="*/ 1300604 h 167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980" h="1679380">
                  <a:moveTo>
                    <a:pt x="0" y="776301"/>
                  </a:moveTo>
                  <a:cubicBezTo>
                    <a:pt x="32807" y="345009"/>
                    <a:pt x="397764" y="240"/>
                    <a:pt x="836988" y="0"/>
                  </a:cubicBezTo>
                  <a:cubicBezTo>
                    <a:pt x="1297602" y="-120"/>
                    <a:pt x="1676740" y="378777"/>
                    <a:pt x="1676980" y="839390"/>
                  </a:cubicBezTo>
                  <a:cubicBezTo>
                    <a:pt x="1677220" y="1300003"/>
                    <a:pt x="1298202" y="1679140"/>
                    <a:pt x="837589" y="1679381"/>
                  </a:cubicBezTo>
                  <a:cubicBezTo>
                    <a:pt x="554948" y="1679381"/>
                    <a:pt x="290572" y="1536859"/>
                    <a:pt x="135432" y="1300604"/>
                  </a:cubicBezTo>
                </a:path>
              </a:pathLst>
            </a:custGeom>
            <a:noFill/>
            <a:ln w="29567" cap="flat">
              <a:solidFill>
                <a:srgbClr val="FFFFFF"/>
              </a:solidFill>
              <a:prstDash val="solid"/>
              <a:miter/>
            </a:ln>
          </p:spPr>
          <p:txBody>
            <a:bodyPr rtlCol="0" anchor="ctr"/>
            <a:lstStyle/>
            <a:p>
              <a:endParaRPr lang="en-US" sz="2160"/>
            </a:p>
          </p:txBody>
        </p:sp>
        <p:sp>
          <p:nvSpPr>
            <p:cNvPr id="4" name="Freeform: Shape 3">
              <a:extLst>
                <a:ext uri="{FF2B5EF4-FFF2-40B4-BE49-F238E27FC236}">
                  <a16:creationId xmlns:a16="http://schemas.microsoft.com/office/drawing/2014/main" id="{3D006F36-F699-C5B7-BB2F-CD809751EE0D}"/>
                </a:ext>
              </a:extLst>
            </p:cNvPr>
            <p:cNvSpPr/>
            <p:nvPr/>
          </p:nvSpPr>
          <p:spPr>
            <a:xfrm>
              <a:off x="6028944" y="2089124"/>
              <a:ext cx="134112" cy="133991"/>
            </a:xfrm>
            <a:custGeom>
              <a:avLst/>
              <a:gdLst>
                <a:gd name="connsiteX0" fmla="*/ 134051 w 134112"/>
                <a:gd name="connsiteY0" fmla="*/ 69880 h 133991"/>
                <a:gd name="connsiteX1" fmla="*/ 64232 w 134112"/>
                <a:gd name="connsiteY1" fmla="*/ 133931 h 133991"/>
                <a:gd name="connsiteX2" fmla="*/ 61 w 134112"/>
                <a:gd name="connsiteY2" fmla="*/ 64112 h 133991"/>
                <a:gd name="connsiteX3" fmla="*/ 70000 w 134112"/>
                <a:gd name="connsiteY3" fmla="*/ 61 h 133991"/>
                <a:gd name="connsiteX4" fmla="*/ 134051 w 134112"/>
                <a:gd name="connsiteY4" fmla="*/ 69880 h 13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12" h="133991">
                  <a:moveTo>
                    <a:pt x="134051" y="69880"/>
                  </a:moveTo>
                  <a:cubicBezTo>
                    <a:pt x="132369" y="106892"/>
                    <a:pt x="101124" y="135493"/>
                    <a:pt x="64232" y="133931"/>
                  </a:cubicBezTo>
                  <a:cubicBezTo>
                    <a:pt x="27219" y="132369"/>
                    <a:pt x="-1501" y="101004"/>
                    <a:pt x="61" y="64112"/>
                  </a:cubicBezTo>
                  <a:cubicBezTo>
                    <a:pt x="1743" y="27099"/>
                    <a:pt x="32988" y="-1501"/>
                    <a:pt x="70000" y="61"/>
                  </a:cubicBezTo>
                  <a:cubicBezTo>
                    <a:pt x="107013" y="1623"/>
                    <a:pt x="135613" y="32988"/>
                    <a:pt x="134051" y="69880"/>
                  </a:cubicBezTo>
                </a:path>
              </a:pathLst>
            </a:custGeom>
            <a:solidFill>
              <a:srgbClr val="FFFFFF"/>
            </a:solidFill>
            <a:ln w="0" cap="flat">
              <a:noFill/>
              <a:prstDash val="solid"/>
              <a:miter/>
            </a:ln>
          </p:spPr>
          <p:txBody>
            <a:bodyPr rtlCol="0" anchor="ctr"/>
            <a:lstStyle/>
            <a:p>
              <a:endParaRPr lang="en-US" sz="2160"/>
            </a:p>
          </p:txBody>
        </p:sp>
        <p:grpSp>
          <p:nvGrpSpPr>
            <p:cNvPr id="5" name="Group 4">
              <a:extLst>
                <a:ext uri="{FF2B5EF4-FFF2-40B4-BE49-F238E27FC236}">
                  <a16:creationId xmlns:a16="http://schemas.microsoft.com/office/drawing/2014/main" id="{7EE56917-39ED-DD1E-E9EC-EF3C6598A27F}"/>
                </a:ext>
              </a:extLst>
            </p:cNvPr>
            <p:cNvGrpSpPr/>
            <p:nvPr userDrawn="1"/>
          </p:nvGrpSpPr>
          <p:grpSpPr>
            <a:xfrm>
              <a:off x="5403816" y="609550"/>
              <a:ext cx="1414291" cy="1414289"/>
              <a:chOff x="5403816" y="609550"/>
              <a:chExt cx="1414291" cy="1414289"/>
            </a:xfrm>
          </p:grpSpPr>
          <p:sp>
            <p:nvSpPr>
              <p:cNvPr id="6" name="Freeform: Shape 5">
                <a:extLst>
                  <a:ext uri="{FF2B5EF4-FFF2-40B4-BE49-F238E27FC236}">
                    <a16:creationId xmlns:a16="http://schemas.microsoft.com/office/drawing/2014/main" id="{DC9B7252-586E-2FDB-315D-E73C4D842C37}"/>
                  </a:ext>
                </a:extLst>
              </p:cNvPr>
              <p:cNvSpPr/>
              <p:nvPr/>
            </p:nvSpPr>
            <p:spPr>
              <a:xfrm>
                <a:off x="6506142" y="1173992"/>
                <a:ext cx="58734" cy="40136"/>
              </a:xfrm>
              <a:custGeom>
                <a:avLst/>
                <a:gdLst>
                  <a:gd name="connsiteX0" fmla="*/ 50952 w 58734"/>
                  <a:gd name="connsiteY0" fmla="*/ 3725 h 40136"/>
                  <a:gd name="connsiteX1" fmla="*/ 41579 w 58734"/>
                  <a:gd name="connsiteY1" fmla="*/ 841 h 40136"/>
                  <a:gd name="connsiteX2" fmla="*/ 31004 w 58734"/>
                  <a:gd name="connsiteY2" fmla="*/ 0 h 40136"/>
                  <a:gd name="connsiteX3" fmla="*/ 5528 w 58734"/>
                  <a:gd name="connsiteY3" fmla="*/ 0 h 40136"/>
                  <a:gd name="connsiteX4" fmla="*/ 0 w 58734"/>
                  <a:gd name="connsiteY4" fmla="*/ 40137 h 40136"/>
                  <a:gd name="connsiteX5" fmla="*/ 22953 w 58734"/>
                  <a:gd name="connsiteY5" fmla="*/ 40137 h 40136"/>
                  <a:gd name="connsiteX6" fmla="*/ 34008 w 58734"/>
                  <a:gd name="connsiteY6" fmla="*/ 39897 h 40136"/>
                  <a:gd name="connsiteX7" fmla="*/ 44824 w 58734"/>
                  <a:gd name="connsiteY7" fmla="*/ 37734 h 40136"/>
                  <a:gd name="connsiteX8" fmla="*/ 53596 w 58734"/>
                  <a:gd name="connsiteY8" fmla="*/ 31845 h 40136"/>
                  <a:gd name="connsiteX9" fmla="*/ 58403 w 58734"/>
                  <a:gd name="connsiteY9" fmla="*/ 20669 h 40136"/>
                  <a:gd name="connsiteX10" fmla="*/ 57201 w 58734"/>
                  <a:gd name="connsiteY10" fmla="*/ 9974 h 40136"/>
                  <a:gd name="connsiteX11" fmla="*/ 50952 w 58734"/>
                  <a:gd name="connsiteY11" fmla="*/ 3845 h 4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734" h="40136">
                    <a:moveTo>
                      <a:pt x="50952" y="3725"/>
                    </a:moveTo>
                    <a:cubicBezTo>
                      <a:pt x="48309" y="2283"/>
                      <a:pt x="45184" y="1322"/>
                      <a:pt x="41579" y="841"/>
                    </a:cubicBezTo>
                    <a:cubicBezTo>
                      <a:pt x="37974" y="361"/>
                      <a:pt x="34489" y="0"/>
                      <a:pt x="31004" y="0"/>
                    </a:cubicBezTo>
                    <a:lnTo>
                      <a:pt x="5528" y="0"/>
                    </a:lnTo>
                    <a:cubicBezTo>
                      <a:pt x="5528" y="0"/>
                      <a:pt x="0" y="40137"/>
                      <a:pt x="0" y="40137"/>
                    </a:cubicBezTo>
                    <a:lnTo>
                      <a:pt x="22953" y="40137"/>
                    </a:lnTo>
                    <a:cubicBezTo>
                      <a:pt x="26438" y="40137"/>
                      <a:pt x="30163" y="40137"/>
                      <a:pt x="34008" y="39897"/>
                    </a:cubicBezTo>
                    <a:cubicBezTo>
                      <a:pt x="37854" y="39656"/>
                      <a:pt x="41459" y="38935"/>
                      <a:pt x="44824" y="37734"/>
                    </a:cubicBezTo>
                    <a:cubicBezTo>
                      <a:pt x="48188" y="36532"/>
                      <a:pt x="51072" y="34489"/>
                      <a:pt x="53596" y="31845"/>
                    </a:cubicBezTo>
                    <a:cubicBezTo>
                      <a:pt x="56120" y="29201"/>
                      <a:pt x="57682" y="25476"/>
                      <a:pt x="58403" y="20669"/>
                    </a:cubicBezTo>
                    <a:cubicBezTo>
                      <a:pt x="59124" y="16223"/>
                      <a:pt x="58643" y="12618"/>
                      <a:pt x="57201" y="9974"/>
                    </a:cubicBezTo>
                    <a:cubicBezTo>
                      <a:pt x="55759" y="7330"/>
                      <a:pt x="53596" y="5288"/>
                      <a:pt x="50952" y="3845"/>
                    </a:cubicBezTo>
                  </a:path>
                </a:pathLst>
              </a:custGeom>
              <a:solidFill>
                <a:schemeClr val="accent1"/>
              </a:solidFill>
              <a:ln w="0" cap="flat">
                <a:noFill/>
                <a:prstDash val="solid"/>
                <a:miter/>
              </a:ln>
            </p:spPr>
            <p:txBody>
              <a:bodyPr rtlCol="0" anchor="ctr"/>
              <a:lstStyle/>
              <a:p>
                <a:endParaRPr lang="en-US" sz="2160"/>
              </a:p>
            </p:txBody>
          </p:sp>
          <p:sp>
            <p:nvSpPr>
              <p:cNvPr id="7" name="Freeform: Shape 6">
                <a:extLst>
                  <a:ext uri="{FF2B5EF4-FFF2-40B4-BE49-F238E27FC236}">
                    <a16:creationId xmlns:a16="http://schemas.microsoft.com/office/drawing/2014/main" id="{074137DE-3266-8579-F767-FD193995449F}"/>
                  </a:ext>
                </a:extLst>
              </p:cNvPr>
              <p:cNvSpPr/>
              <p:nvPr/>
            </p:nvSpPr>
            <p:spPr>
              <a:xfrm>
                <a:off x="5843611" y="1170987"/>
                <a:ext cx="111226" cy="113801"/>
              </a:xfrm>
              <a:custGeom>
                <a:avLst/>
                <a:gdLst>
                  <a:gd name="connsiteX0" fmla="*/ 103257 w 111226"/>
                  <a:gd name="connsiteY0" fmla="*/ 79913 h 113801"/>
                  <a:gd name="connsiteX1" fmla="*/ 110467 w 111226"/>
                  <a:gd name="connsiteY1" fmla="*/ 57081 h 113801"/>
                  <a:gd name="connsiteX2" fmla="*/ 109866 w 111226"/>
                  <a:gd name="connsiteY2" fmla="*/ 34369 h 113801"/>
                  <a:gd name="connsiteX3" fmla="*/ 101334 w 111226"/>
                  <a:gd name="connsiteY3" fmla="*/ 16223 h 113801"/>
                  <a:gd name="connsiteX4" fmla="*/ 85712 w 111226"/>
                  <a:gd name="connsiteY4" fmla="*/ 4326 h 113801"/>
                  <a:gd name="connsiteX5" fmla="*/ 63720 w 111226"/>
                  <a:gd name="connsiteY5" fmla="*/ 0 h 113801"/>
                  <a:gd name="connsiteX6" fmla="*/ 40528 w 111226"/>
                  <a:gd name="connsiteY6" fmla="*/ 4206 h 113801"/>
                  <a:gd name="connsiteX7" fmla="*/ 21541 w 111226"/>
                  <a:gd name="connsiteY7" fmla="*/ 15983 h 113801"/>
                  <a:gd name="connsiteX8" fmla="*/ 7961 w 111226"/>
                  <a:gd name="connsiteY8" fmla="*/ 34008 h 113801"/>
                  <a:gd name="connsiteX9" fmla="*/ 751 w 111226"/>
                  <a:gd name="connsiteY9" fmla="*/ 56720 h 113801"/>
                  <a:gd name="connsiteX10" fmla="*/ 1472 w 111226"/>
                  <a:gd name="connsiteY10" fmla="*/ 79553 h 113801"/>
                  <a:gd name="connsiteX11" fmla="*/ 10004 w 111226"/>
                  <a:gd name="connsiteY11" fmla="*/ 97578 h 113801"/>
                  <a:gd name="connsiteX12" fmla="*/ 25626 w 111226"/>
                  <a:gd name="connsiteY12" fmla="*/ 109475 h 113801"/>
                  <a:gd name="connsiteX13" fmla="*/ 47618 w 111226"/>
                  <a:gd name="connsiteY13" fmla="*/ 113801 h 113801"/>
                  <a:gd name="connsiteX14" fmla="*/ 70810 w 111226"/>
                  <a:gd name="connsiteY14" fmla="*/ 109595 h 113801"/>
                  <a:gd name="connsiteX15" fmla="*/ 89797 w 111226"/>
                  <a:gd name="connsiteY15" fmla="*/ 97819 h 113801"/>
                  <a:gd name="connsiteX16" fmla="*/ 103497 w 111226"/>
                  <a:gd name="connsiteY16" fmla="*/ 79913 h 11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226" h="113801">
                    <a:moveTo>
                      <a:pt x="103257" y="79913"/>
                    </a:moveTo>
                    <a:cubicBezTo>
                      <a:pt x="106862" y="73064"/>
                      <a:pt x="109265" y="65373"/>
                      <a:pt x="110467" y="57081"/>
                    </a:cubicBezTo>
                    <a:cubicBezTo>
                      <a:pt x="111668" y="48909"/>
                      <a:pt x="111428" y="41339"/>
                      <a:pt x="109866" y="34369"/>
                    </a:cubicBezTo>
                    <a:cubicBezTo>
                      <a:pt x="108304" y="27399"/>
                      <a:pt x="105420" y="21390"/>
                      <a:pt x="101334" y="16223"/>
                    </a:cubicBezTo>
                    <a:cubicBezTo>
                      <a:pt x="97128" y="11176"/>
                      <a:pt x="91961" y="7210"/>
                      <a:pt x="85712" y="4326"/>
                    </a:cubicBezTo>
                    <a:cubicBezTo>
                      <a:pt x="79343" y="1442"/>
                      <a:pt x="72132" y="120"/>
                      <a:pt x="63720" y="0"/>
                    </a:cubicBezTo>
                    <a:cubicBezTo>
                      <a:pt x="55429" y="0"/>
                      <a:pt x="47618" y="1322"/>
                      <a:pt x="40528" y="4206"/>
                    </a:cubicBezTo>
                    <a:cubicBezTo>
                      <a:pt x="33317" y="6970"/>
                      <a:pt x="27068" y="10936"/>
                      <a:pt x="21541" y="15983"/>
                    </a:cubicBezTo>
                    <a:cubicBezTo>
                      <a:pt x="16013" y="21030"/>
                      <a:pt x="11446" y="27038"/>
                      <a:pt x="7961" y="34008"/>
                    </a:cubicBezTo>
                    <a:cubicBezTo>
                      <a:pt x="4356" y="40978"/>
                      <a:pt x="1953" y="48549"/>
                      <a:pt x="751" y="56720"/>
                    </a:cubicBezTo>
                    <a:cubicBezTo>
                      <a:pt x="-451" y="65012"/>
                      <a:pt x="-210" y="72703"/>
                      <a:pt x="1472" y="79553"/>
                    </a:cubicBezTo>
                    <a:cubicBezTo>
                      <a:pt x="3154" y="86523"/>
                      <a:pt x="5918" y="92411"/>
                      <a:pt x="10004" y="97578"/>
                    </a:cubicBezTo>
                    <a:cubicBezTo>
                      <a:pt x="14090" y="102625"/>
                      <a:pt x="19257" y="106591"/>
                      <a:pt x="25626" y="109475"/>
                    </a:cubicBezTo>
                    <a:cubicBezTo>
                      <a:pt x="31875" y="112359"/>
                      <a:pt x="39206" y="113801"/>
                      <a:pt x="47618" y="113801"/>
                    </a:cubicBezTo>
                    <a:cubicBezTo>
                      <a:pt x="55909" y="113801"/>
                      <a:pt x="63720" y="112359"/>
                      <a:pt x="70810" y="109595"/>
                    </a:cubicBezTo>
                    <a:cubicBezTo>
                      <a:pt x="78021" y="106831"/>
                      <a:pt x="84270" y="102866"/>
                      <a:pt x="89797" y="97819"/>
                    </a:cubicBezTo>
                    <a:cubicBezTo>
                      <a:pt x="95325" y="92772"/>
                      <a:pt x="99892" y="86763"/>
                      <a:pt x="103497" y="79913"/>
                    </a:cubicBezTo>
                  </a:path>
                </a:pathLst>
              </a:custGeom>
              <a:solidFill>
                <a:schemeClr val="accent1"/>
              </a:solidFill>
              <a:ln w="0" cap="flat">
                <a:noFill/>
                <a:prstDash val="solid"/>
                <a:miter/>
              </a:ln>
            </p:spPr>
            <p:txBody>
              <a:bodyPr rtlCol="0" anchor="ctr"/>
              <a:lstStyle/>
              <a:p>
                <a:endParaRPr lang="en-US" sz="2160"/>
              </a:p>
            </p:txBody>
          </p:sp>
          <p:sp>
            <p:nvSpPr>
              <p:cNvPr id="8" name="Freeform: Shape 7">
                <a:extLst>
                  <a:ext uri="{FF2B5EF4-FFF2-40B4-BE49-F238E27FC236}">
                    <a16:creationId xmlns:a16="http://schemas.microsoft.com/office/drawing/2014/main" id="{EF01BBFB-7BBD-3173-1F4E-C72970E46CA7}"/>
                  </a:ext>
                </a:extLst>
              </p:cNvPr>
              <p:cNvSpPr/>
              <p:nvPr/>
            </p:nvSpPr>
            <p:spPr>
              <a:xfrm>
                <a:off x="5403816" y="609550"/>
                <a:ext cx="1414291" cy="1414289"/>
              </a:xfrm>
              <a:custGeom>
                <a:avLst/>
                <a:gdLst>
                  <a:gd name="connsiteX0" fmla="*/ 708888 w 1414291"/>
                  <a:gd name="connsiteY0" fmla="*/ 2 h 1414289"/>
                  <a:gd name="connsiteX1" fmla="*/ 2 w 1414291"/>
                  <a:gd name="connsiteY1" fmla="*/ 705402 h 1414289"/>
                  <a:gd name="connsiteX2" fmla="*/ 705403 w 1414291"/>
                  <a:gd name="connsiteY2" fmla="*/ 1414287 h 1414289"/>
                  <a:gd name="connsiteX3" fmla="*/ 1414289 w 1414291"/>
                  <a:gd name="connsiteY3" fmla="*/ 708887 h 1414289"/>
                  <a:gd name="connsiteX4" fmla="*/ 708888 w 1414291"/>
                  <a:gd name="connsiteY4" fmla="*/ 2 h 1414289"/>
                  <a:gd name="connsiteX5" fmla="*/ 377698 w 1414291"/>
                  <a:gd name="connsiteY5" fmla="*/ 583429 h 1414289"/>
                  <a:gd name="connsiteX6" fmla="*/ 368926 w 1414291"/>
                  <a:gd name="connsiteY6" fmla="*/ 609386 h 1414289"/>
                  <a:gd name="connsiteX7" fmla="*/ 352823 w 1414291"/>
                  <a:gd name="connsiteY7" fmla="*/ 626090 h 1414289"/>
                  <a:gd name="connsiteX8" fmla="*/ 330832 w 1414291"/>
                  <a:gd name="connsiteY8" fmla="*/ 634862 h 1414289"/>
                  <a:gd name="connsiteX9" fmla="*/ 304514 w 1414291"/>
                  <a:gd name="connsiteY9" fmla="*/ 637386 h 1414289"/>
                  <a:gd name="connsiteX10" fmla="*/ 276034 w 1414291"/>
                  <a:gd name="connsiteY10" fmla="*/ 637386 h 1414289"/>
                  <a:gd name="connsiteX11" fmla="*/ 266420 w 1414291"/>
                  <a:gd name="connsiteY11" fmla="*/ 706123 h 1414289"/>
                  <a:gd name="connsiteX12" fmla="*/ 227485 w 1414291"/>
                  <a:gd name="connsiteY12" fmla="*/ 706123 h 1414289"/>
                  <a:gd name="connsiteX13" fmla="*/ 252601 w 1414291"/>
                  <a:gd name="connsiteY13" fmla="*/ 529473 h 1414289"/>
                  <a:gd name="connsiteX14" fmla="*/ 318214 w 1414291"/>
                  <a:gd name="connsiteY14" fmla="*/ 529473 h 1414289"/>
                  <a:gd name="connsiteX15" fmla="*/ 343810 w 1414291"/>
                  <a:gd name="connsiteY15" fmla="*/ 532237 h 1414289"/>
                  <a:gd name="connsiteX16" fmla="*/ 363879 w 1414291"/>
                  <a:gd name="connsiteY16" fmla="*/ 540889 h 1414289"/>
                  <a:gd name="connsiteX17" fmla="*/ 376016 w 1414291"/>
                  <a:gd name="connsiteY17" fmla="*/ 557352 h 1414289"/>
                  <a:gd name="connsiteX18" fmla="*/ 377698 w 1414291"/>
                  <a:gd name="connsiteY18" fmla="*/ 583429 h 1414289"/>
                  <a:gd name="connsiteX19" fmla="*/ 444874 w 1414291"/>
                  <a:gd name="connsiteY19" fmla="*/ 704561 h 1414289"/>
                  <a:gd name="connsiteX20" fmla="*/ 417355 w 1414291"/>
                  <a:gd name="connsiteY20" fmla="*/ 685935 h 1414289"/>
                  <a:gd name="connsiteX21" fmla="*/ 401732 w 1414291"/>
                  <a:gd name="connsiteY21" fmla="*/ 656613 h 1414289"/>
                  <a:gd name="connsiteX22" fmla="*/ 400050 w 1414291"/>
                  <a:gd name="connsiteY22" fmla="*/ 618158 h 1414289"/>
                  <a:gd name="connsiteX23" fmla="*/ 412788 w 1414291"/>
                  <a:gd name="connsiteY23" fmla="*/ 579824 h 1414289"/>
                  <a:gd name="connsiteX24" fmla="*/ 436822 w 1414291"/>
                  <a:gd name="connsiteY24" fmla="*/ 550623 h 1414289"/>
                  <a:gd name="connsiteX25" fmla="*/ 469629 w 1414291"/>
                  <a:gd name="connsiteY25" fmla="*/ 532117 h 1414289"/>
                  <a:gd name="connsiteX26" fmla="*/ 508804 w 1414291"/>
                  <a:gd name="connsiteY26" fmla="*/ 525747 h 1414289"/>
                  <a:gd name="connsiteX27" fmla="*/ 545937 w 1414291"/>
                  <a:gd name="connsiteY27" fmla="*/ 532357 h 1414289"/>
                  <a:gd name="connsiteX28" fmla="*/ 573336 w 1414291"/>
                  <a:gd name="connsiteY28" fmla="*/ 550983 h 1414289"/>
                  <a:gd name="connsiteX29" fmla="*/ 588958 w 1414291"/>
                  <a:gd name="connsiteY29" fmla="*/ 580305 h 1414289"/>
                  <a:gd name="connsiteX30" fmla="*/ 590640 w 1414291"/>
                  <a:gd name="connsiteY30" fmla="*/ 618759 h 1414289"/>
                  <a:gd name="connsiteX31" fmla="*/ 578023 w 1414291"/>
                  <a:gd name="connsiteY31" fmla="*/ 657094 h 1414289"/>
                  <a:gd name="connsiteX32" fmla="*/ 553988 w 1414291"/>
                  <a:gd name="connsiteY32" fmla="*/ 686295 h 1414289"/>
                  <a:gd name="connsiteX33" fmla="*/ 521182 w 1414291"/>
                  <a:gd name="connsiteY33" fmla="*/ 704801 h 1414289"/>
                  <a:gd name="connsiteX34" fmla="*/ 482126 w 1414291"/>
                  <a:gd name="connsiteY34" fmla="*/ 711170 h 1414289"/>
                  <a:gd name="connsiteX35" fmla="*/ 444874 w 1414291"/>
                  <a:gd name="connsiteY35" fmla="*/ 704561 h 1414289"/>
                  <a:gd name="connsiteX36" fmla="*/ 700116 w 1414291"/>
                  <a:gd name="connsiteY36" fmla="*/ 888782 h 1414289"/>
                  <a:gd name="connsiteX37" fmla="*/ 687498 w 1414291"/>
                  <a:gd name="connsiteY37" fmla="*/ 927116 h 1414289"/>
                  <a:gd name="connsiteX38" fmla="*/ 663464 w 1414291"/>
                  <a:gd name="connsiteY38" fmla="*/ 956318 h 1414289"/>
                  <a:gd name="connsiteX39" fmla="*/ 630657 w 1414291"/>
                  <a:gd name="connsiteY39" fmla="*/ 974824 h 1414289"/>
                  <a:gd name="connsiteX40" fmla="*/ 591602 w 1414291"/>
                  <a:gd name="connsiteY40" fmla="*/ 981193 h 1414289"/>
                  <a:gd name="connsiteX41" fmla="*/ 554349 w 1414291"/>
                  <a:gd name="connsiteY41" fmla="*/ 974584 h 1414289"/>
                  <a:gd name="connsiteX42" fmla="*/ 526830 w 1414291"/>
                  <a:gd name="connsiteY42" fmla="*/ 955957 h 1414289"/>
                  <a:gd name="connsiteX43" fmla="*/ 511208 w 1414291"/>
                  <a:gd name="connsiteY43" fmla="*/ 926636 h 1414289"/>
                  <a:gd name="connsiteX44" fmla="*/ 509525 w 1414291"/>
                  <a:gd name="connsiteY44" fmla="*/ 888181 h 1414289"/>
                  <a:gd name="connsiteX45" fmla="*/ 522263 w 1414291"/>
                  <a:gd name="connsiteY45" fmla="*/ 849847 h 1414289"/>
                  <a:gd name="connsiteX46" fmla="*/ 546298 w 1414291"/>
                  <a:gd name="connsiteY46" fmla="*/ 820645 h 1414289"/>
                  <a:gd name="connsiteX47" fmla="*/ 579104 w 1414291"/>
                  <a:gd name="connsiteY47" fmla="*/ 802139 h 1414289"/>
                  <a:gd name="connsiteX48" fmla="*/ 618280 w 1414291"/>
                  <a:gd name="connsiteY48" fmla="*/ 795770 h 1414289"/>
                  <a:gd name="connsiteX49" fmla="*/ 655412 w 1414291"/>
                  <a:gd name="connsiteY49" fmla="*/ 802380 h 1414289"/>
                  <a:gd name="connsiteX50" fmla="*/ 682811 w 1414291"/>
                  <a:gd name="connsiteY50" fmla="*/ 821006 h 1414289"/>
                  <a:gd name="connsiteX51" fmla="*/ 698433 w 1414291"/>
                  <a:gd name="connsiteY51" fmla="*/ 850328 h 1414289"/>
                  <a:gd name="connsiteX52" fmla="*/ 700116 w 1414291"/>
                  <a:gd name="connsiteY52" fmla="*/ 888782 h 1414289"/>
                  <a:gd name="connsiteX53" fmla="*/ 684494 w 1414291"/>
                  <a:gd name="connsiteY53" fmla="*/ 707085 h 1414289"/>
                  <a:gd name="connsiteX54" fmla="*/ 651086 w 1414291"/>
                  <a:gd name="connsiteY54" fmla="*/ 707085 h 1414289"/>
                  <a:gd name="connsiteX55" fmla="*/ 623807 w 1414291"/>
                  <a:gd name="connsiteY55" fmla="*/ 530314 h 1414289"/>
                  <a:gd name="connsiteX56" fmla="*/ 666228 w 1414291"/>
                  <a:gd name="connsiteY56" fmla="*/ 530314 h 1414289"/>
                  <a:gd name="connsiteX57" fmla="*/ 678125 w 1414291"/>
                  <a:gd name="connsiteY57" fmla="*/ 643635 h 1414289"/>
                  <a:gd name="connsiteX58" fmla="*/ 678605 w 1414291"/>
                  <a:gd name="connsiteY58" fmla="*/ 643635 h 1414289"/>
                  <a:gd name="connsiteX59" fmla="*/ 731721 w 1414291"/>
                  <a:gd name="connsiteY59" fmla="*/ 530554 h 1414289"/>
                  <a:gd name="connsiteX60" fmla="*/ 767892 w 1414291"/>
                  <a:gd name="connsiteY60" fmla="*/ 530554 h 1414289"/>
                  <a:gd name="connsiteX61" fmla="*/ 788081 w 1414291"/>
                  <a:gd name="connsiteY61" fmla="*/ 646879 h 1414289"/>
                  <a:gd name="connsiteX62" fmla="*/ 788561 w 1414291"/>
                  <a:gd name="connsiteY62" fmla="*/ 646879 h 1414289"/>
                  <a:gd name="connsiteX63" fmla="*/ 834707 w 1414291"/>
                  <a:gd name="connsiteY63" fmla="*/ 530795 h 1414289"/>
                  <a:gd name="connsiteX64" fmla="*/ 874123 w 1414291"/>
                  <a:gd name="connsiteY64" fmla="*/ 530795 h 1414289"/>
                  <a:gd name="connsiteX65" fmla="*/ 797334 w 1414291"/>
                  <a:gd name="connsiteY65" fmla="*/ 707325 h 1414289"/>
                  <a:gd name="connsiteX66" fmla="*/ 762725 w 1414291"/>
                  <a:gd name="connsiteY66" fmla="*/ 707325 h 1414289"/>
                  <a:gd name="connsiteX67" fmla="*/ 741094 w 1414291"/>
                  <a:gd name="connsiteY67" fmla="*/ 584991 h 1414289"/>
                  <a:gd name="connsiteX68" fmla="*/ 740613 w 1414291"/>
                  <a:gd name="connsiteY68" fmla="*/ 584991 h 1414289"/>
                  <a:gd name="connsiteX69" fmla="*/ 684494 w 1414291"/>
                  <a:gd name="connsiteY69" fmla="*/ 707085 h 1414289"/>
                  <a:gd name="connsiteX70" fmla="*/ 893951 w 1414291"/>
                  <a:gd name="connsiteY70" fmla="*/ 977588 h 1414289"/>
                  <a:gd name="connsiteX71" fmla="*/ 843119 w 1414291"/>
                  <a:gd name="connsiteY71" fmla="*/ 977588 h 1414289"/>
                  <a:gd name="connsiteX72" fmla="*/ 783875 w 1414291"/>
                  <a:gd name="connsiteY72" fmla="*/ 851649 h 1414289"/>
                  <a:gd name="connsiteX73" fmla="*/ 783394 w 1414291"/>
                  <a:gd name="connsiteY73" fmla="*/ 851649 h 1414289"/>
                  <a:gd name="connsiteX74" fmla="*/ 765609 w 1414291"/>
                  <a:gd name="connsiteY74" fmla="*/ 977348 h 1414289"/>
                  <a:gd name="connsiteX75" fmla="*/ 726674 w 1414291"/>
                  <a:gd name="connsiteY75" fmla="*/ 977348 h 1414289"/>
                  <a:gd name="connsiteX76" fmla="*/ 751789 w 1414291"/>
                  <a:gd name="connsiteY76" fmla="*/ 800697 h 1414289"/>
                  <a:gd name="connsiteX77" fmla="*/ 804664 w 1414291"/>
                  <a:gd name="connsiteY77" fmla="*/ 800697 h 1414289"/>
                  <a:gd name="connsiteX78" fmla="*/ 862226 w 1414291"/>
                  <a:gd name="connsiteY78" fmla="*/ 923752 h 1414289"/>
                  <a:gd name="connsiteX79" fmla="*/ 862707 w 1414291"/>
                  <a:gd name="connsiteY79" fmla="*/ 923752 h 1414289"/>
                  <a:gd name="connsiteX80" fmla="*/ 880251 w 1414291"/>
                  <a:gd name="connsiteY80" fmla="*/ 801058 h 1414289"/>
                  <a:gd name="connsiteX81" fmla="*/ 919187 w 1414291"/>
                  <a:gd name="connsiteY81" fmla="*/ 801058 h 1414289"/>
                  <a:gd name="connsiteX82" fmla="*/ 894071 w 1414291"/>
                  <a:gd name="connsiteY82" fmla="*/ 977708 h 1414289"/>
                  <a:gd name="connsiteX83" fmla="*/ 1020611 w 1414291"/>
                  <a:gd name="connsiteY83" fmla="*/ 567326 h 1414289"/>
                  <a:gd name="connsiteX84" fmla="*/ 939496 w 1414291"/>
                  <a:gd name="connsiteY84" fmla="*/ 567086 h 1414289"/>
                  <a:gd name="connsiteX85" fmla="*/ 934689 w 1414291"/>
                  <a:gd name="connsiteY85" fmla="*/ 600013 h 1414289"/>
                  <a:gd name="connsiteX86" fmla="*/ 1011237 w 1414291"/>
                  <a:gd name="connsiteY86" fmla="*/ 600253 h 1414289"/>
                  <a:gd name="connsiteX87" fmla="*/ 1006190 w 1414291"/>
                  <a:gd name="connsiteY87" fmla="*/ 636184 h 1414289"/>
                  <a:gd name="connsiteX88" fmla="*/ 929642 w 1414291"/>
                  <a:gd name="connsiteY88" fmla="*/ 635944 h 1414289"/>
                  <a:gd name="connsiteX89" fmla="*/ 924594 w 1414291"/>
                  <a:gd name="connsiteY89" fmla="*/ 671875 h 1414289"/>
                  <a:gd name="connsiteX90" fmla="*/ 1010156 w 1414291"/>
                  <a:gd name="connsiteY90" fmla="*/ 672115 h 1414289"/>
                  <a:gd name="connsiteX91" fmla="*/ 1005109 w 1414291"/>
                  <a:gd name="connsiteY91" fmla="*/ 708046 h 1414289"/>
                  <a:gd name="connsiteX92" fmla="*/ 880612 w 1414291"/>
                  <a:gd name="connsiteY92" fmla="*/ 707685 h 1414289"/>
                  <a:gd name="connsiteX93" fmla="*/ 905728 w 1414291"/>
                  <a:gd name="connsiteY93" fmla="*/ 531155 h 1414289"/>
                  <a:gd name="connsiteX94" fmla="*/ 1025778 w 1414291"/>
                  <a:gd name="connsiteY94" fmla="*/ 531395 h 1414289"/>
                  <a:gd name="connsiteX95" fmla="*/ 1020731 w 1414291"/>
                  <a:gd name="connsiteY95" fmla="*/ 567326 h 1414289"/>
                  <a:gd name="connsiteX96" fmla="*/ 1201107 w 1414291"/>
                  <a:gd name="connsiteY96" fmla="*/ 585472 h 1414289"/>
                  <a:gd name="connsiteX97" fmla="*/ 1186807 w 1414291"/>
                  <a:gd name="connsiteY97" fmla="*/ 617197 h 1414289"/>
                  <a:gd name="connsiteX98" fmla="*/ 1156043 w 1414291"/>
                  <a:gd name="connsiteY98" fmla="*/ 633660 h 1414289"/>
                  <a:gd name="connsiteX99" fmla="*/ 1190291 w 1414291"/>
                  <a:gd name="connsiteY99" fmla="*/ 708286 h 1414289"/>
                  <a:gd name="connsiteX100" fmla="*/ 1143665 w 1414291"/>
                  <a:gd name="connsiteY100" fmla="*/ 708286 h 1414289"/>
                  <a:gd name="connsiteX101" fmla="*/ 1116627 w 1414291"/>
                  <a:gd name="connsiteY101" fmla="*/ 637506 h 1414289"/>
                  <a:gd name="connsiteX102" fmla="*/ 1097400 w 1414291"/>
                  <a:gd name="connsiteY102" fmla="*/ 637506 h 1414289"/>
                  <a:gd name="connsiteX103" fmla="*/ 1087546 w 1414291"/>
                  <a:gd name="connsiteY103" fmla="*/ 708046 h 1414289"/>
                  <a:gd name="connsiteX104" fmla="*/ 1048610 w 1414291"/>
                  <a:gd name="connsiteY104" fmla="*/ 708046 h 1414289"/>
                  <a:gd name="connsiteX105" fmla="*/ 1073726 w 1414291"/>
                  <a:gd name="connsiteY105" fmla="*/ 531395 h 1414289"/>
                  <a:gd name="connsiteX106" fmla="*/ 1142103 w 1414291"/>
                  <a:gd name="connsiteY106" fmla="*/ 531395 h 1414289"/>
                  <a:gd name="connsiteX107" fmla="*/ 1167339 w 1414291"/>
                  <a:gd name="connsiteY107" fmla="*/ 534280 h 1414289"/>
                  <a:gd name="connsiteX108" fmla="*/ 1187287 w 1414291"/>
                  <a:gd name="connsiteY108" fmla="*/ 543052 h 1414289"/>
                  <a:gd name="connsiteX109" fmla="*/ 1199424 w 1414291"/>
                  <a:gd name="connsiteY109" fmla="*/ 559515 h 1414289"/>
                  <a:gd name="connsiteX110" fmla="*/ 1201107 w 1414291"/>
                  <a:gd name="connsiteY110" fmla="*/ 585352 h 141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414291" h="1414289">
                    <a:moveTo>
                      <a:pt x="708888" y="2"/>
                    </a:moveTo>
                    <a:cubicBezTo>
                      <a:pt x="318334" y="-959"/>
                      <a:pt x="964" y="314849"/>
                      <a:pt x="2" y="705402"/>
                    </a:cubicBezTo>
                    <a:cubicBezTo>
                      <a:pt x="-959" y="1095956"/>
                      <a:pt x="314849" y="1413326"/>
                      <a:pt x="705403" y="1414287"/>
                    </a:cubicBezTo>
                    <a:cubicBezTo>
                      <a:pt x="1095958" y="1415248"/>
                      <a:pt x="1413328" y="1099441"/>
                      <a:pt x="1414289" y="708887"/>
                    </a:cubicBezTo>
                    <a:cubicBezTo>
                      <a:pt x="1415251" y="318333"/>
                      <a:pt x="1099443" y="964"/>
                      <a:pt x="708888" y="2"/>
                    </a:cubicBezTo>
                    <a:moveTo>
                      <a:pt x="377698" y="583429"/>
                    </a:moveTo>
                    <a:cubicBezTo>
                      <a:pt x="376136" y="593764"/>
                      <a:pt x="373252" y="602416"/>
                      <a:pt x="368926" y="609386"/>
                    </a:cubicBezTo>
                    <a:cubicBezTo>
                      <a:pt x="364600" y="616356"/>
                      <a:pt x="359192" y="621884"/>
                      <a:pt x="352823" y="626090"/>
                    </a:cubicBezTo>
                    <a:cubicBezTo>
                      <a:pt x="346454" y="630296"/>
                      <a:pt x="339123" y="633180"/>
                      <a:pt x="330832" y="634862"/>
                    </a:cubicBezTo>
                    <a:cubicBezTo>
                      <a:pt x="322660" y="636545"/>
                      <a:pt x="313888" y="637386"/>
                      <a:pt x="304514" y="637386"/>
                    </a:cubicBezTo>
                    <a:lnTo>
                      <a:pt x="276034" y="637386"/>
                    </a:lnTo>
                    <a:cubicBezTo>
                      <a:pt x="276034" y="637386"/>
                      <a:pt x="266420" y="706123"/>
                      <a:pt x="266420" y="706123"/>
                    </a:cubicBezTo>
                    <a:lnTo>
                      <a:pt x="227485" y="706123"/>
                    </a:lnTo>
                    <a:cubicBezTo>
                      <a:pt x="227485" y="706123"/>
                      <a:pt x="252601" y="529473"/>
                      <a:pt x="252601" y="529473"/>
                    </a:cubicBezTo>
                    <a:lnTo>
                      <a:pt x="318214" y="529473"/>
                    </a:lnTo>
                    <a:cubicBezTo>
                      <a:pt x="327347" y="529713"/>
                      <a:pt x="335879" y="530554"/>
                      <a:pt x="343810" y="532237"/>
                    </a:cubicBezTo>
                    <a:cubicBezTo>
                      <a:pt x="351741" y="533919"/>
                      <a:pt x="358351" y="536803"/>
                      <a:pt x="363879" y="540889"/>
                    </a:cubicBezTo>
                    <a:cubicBezTo>
                      <a:pt x="369406" y="544975"/>
                      <a:pt x="373372" y="550503"/>
                      <a:pt x="376016" y="557352"/>
                    </a:cubicBezTo>
                    <a:cubicBezTo>
                      <a:pt x="378660" y="564322"/>
                      <a:pt x="379260" y="572974"/>
                      <a:pt x="377698" y="583429"/>
                    </a:cubicBezTo>
                    <a:moveTo>
                      <a:pt x="444874" y="704561"/>
                    </a:moveTo>
                    <a:cubicBezTo>
                      <a:pt x="433818" y="700235"/>
                      <a:pt x="424685" y="693986"/>
                      <a:pt x="417355" y="685935"/>
                    </a:cubicBezTo>
                    <a:cubicBezTo>
                      <a:pt x="410024" y="677883"/>
                      <a:pt x="404857" y="668029"/>
                      <a:pt x="401732" y="656613"/>
                    </a:cubicBezTo>
                    <a:cubicBezTo>
                      <a:pt x="398608" y="645077"/>
                      <a:pt x="398007" y="632339"/>
                      <a:pt x="400050" y="618158"/>
                    </a:cubicBezTo>
                    <a:cubicBezTo>
                      <a:pt x="402093" y="604099"/>
                      <a:pt x="406299" y="591240"/>
                      <a:pt x="412788" y="579824"/>
                    </a:cubicBezTo>
                    <a:cubicBezTo>
                      <a:pt x="419277" y="568408"/>
                      <a:pt x="427208" y="558674"/>
                      <a:pt x="436822" y="550623"/>
                    </a:cubicBezTo>
                    <a:cubicBezTo>
                      <a:pt x="446436" y="542571"/>
                      <a:pt x="457371" y="536443"/>
                      <a:pt x="469629" y="532117"/>
                    </a:cubicBezTo>
                    <a:cubicBezTo>
                      <a:pt x="482006" y="527790"/>
                      <a:pt x="494985" y="525627"/>
                      <a:pt x="508804" y="525747"/>
                    </a:cubicBezTo>
                    <a:cubicBezTo>
                      <a:pt x="522624" y="525747"/>
                      <a:pt x="535001" y="528031"/>
                      <a:pt x="545937" y="532357"/>
                    </a:cubicBezTo>
                    <a:cubicBezTo>
                      <a:pt x="556873" y="536683"/>
                      <a:pt x="566005" y="542932"/>
                      <a:pt x="573336" y="550983"/>
                    </a:cubicBezTo>
                    <a:cubicBezTo>
                      <a:pt x="580666" y="559035"/>
                      <a:pt x="585834" y="568889"/>
                      <a:pt x="588958" y="580305"/>
                    </a:cubicBezTo>
                    <a:cubicBezTo>
                      <a:pt x="592082" y="591721"/>
                      <a:pt x="592683" y="604579"/>
                      <a:pt x="590640" y="618759"/>
                    </a:cubicBezTo>
                    <a:cubicBezTo>
                      <a:pt x="588597" y="632939"/>
                      <a:pt x="584392" y="645677"/>
                      <a:pt x="578023" y="657094"/>
                    </a:cubicBezTo>
                    <a:cubicBezTo>
                      <a:pt x="571654" y="668510"/>
                      <a:pt x="563722" y="678364"/>
                      <a:pt x="553988" y="686295"/>
                    </a:cubicBezTo>
                    <a:cubicBezTo>
                      <a:pt x="544375" y="694347"/>
                      <a:pt x="533319" y="700475"/>
                      <a:pt x="521182" y="704801"/>
                    </a:cubicBezTo>
                    <a:cubicBezTo>
                      <a:pt x="508924" y="709127"/>
                      <a:pt x="495946" y="711170"/>
                      <a:pt x="482126" y="711170"/>
                    </a:cubicBezTo>
                    <a:cubicBezTo>
                      <a:pt x="468307" y="711170"/>
                      <a:pt x="455929" y="709007"/>
                      <a:pt x="444874" y="704561"/>
                    </a:cubicBezTo>
                    <a:moveTo>
                      <a:pt x="700116" y="888782"/>
                    </a:moveTo>
                    <a:cubicBezTo>
                      <a:pt x="698073" y="902962"/>
                      <a:pt x="693867" y="915700"/>
                      <a:pt x="687498" y="927116"/>
                    </a:cubicBezTo>
                    <a:cubicBezTo>
                      <a:pt x="681129" y="938533"/>
                      <a:pt x="673198" y="948387"/>
                      <a:pt x="663464" y="956318"/>
                    </a:cubicBezTo>
                    <a:cubicBezTo>
                      <a:pt x="653850" y="964369"/>
                      <a:pt x="642915" y="970498"/>
                      <a:pt x="630657" y="974824"/>
                    </a:cubicBezTo>
                    <a:cubicBezTo>
                      <a:pt x="618400" y="979150"/>
                      <a:pt x="605421" y="981313"/>
                      <a:pt x="591602" y="981193"/>
                    </a:cubicBezTo>
                    <a:cubicBezTo>
                      <a:pt x="577782" y="981193"/>
                      <a:pt x="565405" y="979030"/>
                      <a:pt x="554349" y="974584"/>
                    </a:cubicBezTo>
                    <a:cubicBezTo>
                      <a:pt x="543293" y="970258"/>
                      <a:pt x="534160" y="964009"/>
                      <a:pt x="526830" y="955957"/>
                    </a:cubicBezTo>
                    <a:cubicBezTo>
                      <a:pt x="519499" y="947906"/>
                      <a:pt x="514332" y="938052"/>
                      <a:pt x="511208" y="926636"/>
                    </a:cubicBezTo>
                    <a:cubicBezTo>
                      <a:pt x="508083" y="915220"/>
                      <a:pt x="507482" y="902361"/>
                      <a:pt x="509525" y="888181"/>
                    </a:cubicBezTo>
                    <a:cubicBezTo>
                      <a:pt x="511568" y="874001"/>
                      <a:pt x="515774" y="861263"/>
                      <a:pt x="522263" y="849847"/>
                    </a:cubicBezTo>
                    <a:cubicBezTo>
                      <a:pt x="528753" y="838431"/>
                      <a:pt x="536684" y="828697"/>
                      <a:pt x="546298" y="820645"/>
                    </a:cubicBezTo>
                    <a:cubicBezTo>
                      <a:pt x="555911" y="812594"/>
                      <a:pt x="566847" y="806465"/>
                      <a:pt x="579104" y="802139"/>
                    </a:cubicBezTo>
                    <a:cubicBezTo>
                      <a:pt x="591361" y="797813"/>
                      <a:pt x="604460" y="795770"/>
                      <a:pt x="618280" y="795770"/>
                    </a:cubicBezTo>
                    <a:cubicBezTo>
                      <a:pt x="632099" y="795770"/>
                      <a:pt x="644477" y="797933"/>
                      <a:pt x="655412" y="802380"/>
                    </a:cubicBezTo>
                    <a:cubicBezTo>
                      <a:pt x="666348" y="806706"/>
                      <a:pt x="675481" y="812955"/>
                      <a:pt x="682811" y="821006"/>
                    </a:cubicBezTo>
                    <a:cubicBezTo>
                      <a:pt x="690142" y="829057"/>
                      <a:pt x="695309" y="838911"/>
                      <a:pt x="698433" y="850328"/>
                    </a:cubicBezTo>
                    <a:cubicBezTo>
                      <a:pt x="701558" y="861864"/>
                      <a:pt x="702159" y="874602"/>
                      <a:pt x="700116" y="888782"/>
                    </a:cubicBezTo>
                    <a:moveTo>
                      <a:pt x="684494" y="707085"/>
                    </a:moveTo>
                    <a:lnTo>
                      <a:pt x="651086" y="707085"/>
                    </a:lnTo>
                    <a:cubicBezTo>
                      <a:pt x="651086" y="707085"/>
                      <a:pt x="623807" y="530314"/>
                      <a:pt x="623807" y="530314"/>
                    </a:cubicBezTo>
                    <a:lnTo>
                      <a:pt x="666228" y="530314"/>
                    </a:lnTo>
                    <a:cubicBezTo>
                      <a:pt x="666228" y="530314"/>
                      <a:pt x="678125" y="643635"/>
                      <a:pt x="678125" y="643635"/>
                    </a:cubicBezTo>
                    <a:lnTo>
                      <a:pt x="678605" y="643635"/>
                    </a:lnTo>
                    <a:lnTo>
                      <a:pt x="731721" y="530554"/>
                    </a:lnTo>
                    <a:lnTo>
                      <a:pt x="767892" y="530554"/>
                    </a:lnTo>
                    <a:cubicBezTo>
                      <a:pt x="767892" y="530554"/>
                      <a:pt x="788081" y="646879"/>
                      <a:pt x="788081" y="646879"/>
                    </a:cubicBezTo>
                    <a:lnTo>
                      <a:pt x="788561" y="646879"/>
                    </a:lnTo>
                    <a:lnTo>
                      <a:pt x="834707" y="530795"/>
                    </a:lnTo>
                    <a:lnTo>
                      <a:pt x="874123" y="530795"/>
                    </a:lnTo>
                    <a:cubicBezTo>
                      <a:pt x="874123" y="530795"/>
                      <a:pt x="797334" y="707325"/>
                      <a:pt x="797334" y="707325"/>
                    </a:cubicBezTo>
                    <a:lnTo>
                      <a:pt x="762725" y="707325"/>
                    </a:lnTo>
                    <a:cubicBezTo>
                      <a:pt x="762725" y="707325"/>
                      <a:pt x="741094" y="584991"/>
                      <a:pt x="741094" y="584991"/>
                    </a:cubicBezTo>
                    <a:lnTo>
                      <a:pt x="740613" y="584991"/>
                    </a:lnTo>
                    <a:lnTo>
                      <a:pt x="684494" y="707085"/>
                    </a:lnTo>
                    <a:close/>
                    <a:moveTo>
                      <a:pt x="893951" y="977588"/>
                    </a:moveTo>
                    <a:lnTo>
                      <a:pt x="843119" y="977588"/>
                    </a:lnTo>
                    <a:cubicBezTo>
                      <a:pt x="843119" y="977588"/>
                      <a:pt x="783875" y="851649"/>
                      <a:pt x="783875" y="851649"/>
                    </a:cubicBezTo>
                    <a:lnTo>
                      <a:pt x="783394" y="851649"/>
                    </a:lnTo>
                    <a:lnTo>
                      <a:pt x="765609" y="977348"/>
                    </a:lnTo>
                    <a:lnTo>
                      <a:pt x="726674" y="977348"/>
                    </a:lnTo>
                    <a:cubicBezTo>
                      <a:pt x="726674" y="977348"/>
                      <a:pt x="751789" y="800697"/>
                      <a:pt x="751789" y="800697"/>
                    </a:cubicBezTo>
                    <a:lnTo>
                      <a:pt x="804664" y="800697"/>
                    </a:lnTo>
                    <a:cubicBezTo>
                      <a:pt x="804664" y="800697"/>
                      <a:pt x="862226" y="923752"/>
                      <a:pt x="862226" y="923752"/>
                    </a:cubicBezTo>
                    <a:lnTo>
                      <a:pt x="862707" y="923752"/>
                    </a:lnTo>
                    <a:lnTo>
                      <a:pt x="880251" y="801058"/>
                    </a:lnTo>
                    <a:lnTo>
                      <a:pt x="919187" y="801058"/>
                    </a:lnTo>
                    <a:cubicBezTo>
                      <a:pt x="919187" y="801058"/>
                      <a:pt x="894071" y="977708"/>
                      <a:pt x="894071" y="977708"/>
                    </a:cubicBezTo>
                    <a:close/>
                    <a:moveTo>
                      <a:pt x="1020611" y="567326"/>
                    </a:moveTo>
                    <a:lnTo>
                      <a:pt x="939496" y="567086"/>
                    </a:lnTo>
                    <a:lnTo>
                      <a:pt x="934689" y="600013"/>
                    </a:lnTo>
                    <a:lnTo>
                      <a:pt x="1011237" y="600253"/>
                    </a:lnTo>
                    <a:lnTo>
                      <a:pt x="1006190" y="636184"/>
                    </a:lnTo>
                    <a:lnTo>
                      <a:pt x="929642" y="635944"/>
                    </a:lnTo>
                    <a:lnTo>
                      <a:pt x="924594" y="671875"/>
                    </a:lnTo>
                    <a:lnTo>
                      <a:pt x="1010156" y="672115"/>
                    </a:lnTo>
                    <a:lnTo>
                      <a:pt x="1005109" y="708046"/>
                    </a:lnTo>
                    <a:lnTo>
                      <a:pt x="880612" y="707685"/>
                    </a:lnTo>
                    <a:lnTo>
                      <a:pt x="905728" y="531155"/>
                    </a:lnTo>
                    <a:lnTo>
                      <a:pt x="1025778" y="531395"/>
                    </a:lnTo>
                    <a:lnTo>
                      <a:pt x="1020731" y="567326"/>
                    </a:lnTo>
                    <a:close/>
                    <a:moveTo>
                      <a:pt x="1201107" y="585472"/>
                    </a:moveTo>
                    <a:cubicBezTo>
                      <a:pt x="1199184" y="597970"/>
                      <a:pt x="1194497" y="608545"/>
                      <a:pt x="1186807" y="617197"/>
                    </a:cubicBezTo>
                    <a:cubicBezTo>
                      <a:pt x="1179116" y="625849"/>
                      <a:pt x="1168901" y="631377"/>
                      <a:pt x="1156043" y="633660"/>
                    </a:cubicBezTo>
                    <a:lnTo>
                      <a:pt x="1190291" y="708286"/>
                    </a:lnTo>
                    <a:lnTo>
                      <a:pt x="1143665" y="708286"/>
                    </a:lnTo>
                    <a:cubicBezTo>
                      <a:pt x="1143665" y="708286"/>
                      <a:pt x="1116627" y="637506"/>
                      <a:pt x="1116627" y="637506"/>
                    </a:cubicBezTo>
                    <a:lnTo>
                      <a:pt x="1097400" y="637506"/>
                    </a:lnTo>
                    <a:cubicBezTo>
                      <a:pt x="1097400" y="637506"/>
                      <a:pt x="1087546" y="708046"/>
                      <a:pt x="1087546" y="708046"/>
                    </a:cubicBezTo>
                    <a:lnTo>
                      <a:pt x="1048610" y="708046"/>
                    </a:lnTo>
                    <a:cubicBezTo>
                      <a:pt x="1048610" y="708046"/>
                      <a:pt x="1073726" y="531395"/>
                      <a:pt x="1073726" y="531395"/>
                    </a:cubicBezTo>
                    <a:lnTo>
                      <a:pt x="1142103" y="531395"/>
                    </a:lnTo>
                    <a:cubicBezTo>
                      <a:pt x="1151116" y="531636"/>
                      <a:pt x="1159528" y="532477"/>
                      <a:pt x="1167339" y="534280"/>
                    </a:cubicBezTo>
                    <a:cubicBezTo>
                      <a:pt x="1175150" y="536082"/>
                      <a:pt x="1181759" y="538966"/>
                      <a:pt x="1187287" y="543052"/>
                    </a:cubicBezTo>
                    <a:cubicBezTo>
                      <a:pt x="1192815" y="547138"/>
                      <a:pt x="1196781" y="552666"/>
                      <a:pt x="1199424" y="559515"/>
                    </a:cubicBezTo>
                    <a:cubicBezTo>
                      <a:pt x="1202068" y="566485"/>
                      <a:pt x="1202669" y="575017"/>
                      <a:pt x="1201107" y="585352"/>
                    </a:cubicBezTo>
                  </a:path>
                </a:pathLst>
              </a:custGeom>
              <a:solidFill>
                <a:schemeClr val="accent1"/>
              </a:solidFill>
              <a:ln w="0" cap="flat">
                <a:noFill/>
                <a:prstDash val="solid"/>
                <a:miter/>
              </a:ln>
            </p:spPr>
            <p:txBody>
              <a:bodyPr rtlCol="0" anchor="ctr"/>
              <a:lstStyle/>
              <a:p>
                <a:endParaRPr lang="en-US" sz="2160"/>
              </a:p>
            </p:txBody>
          </p:sp>
          <p:sp>
            <p:nvSpPr>
              <p:cNvPr id="9" name="Freeform: Shape 8">
                <a:extLst>
                  <a:ext uri="{FF2B5EF4-FFF2-40B4-BE49-F238E27FC236}">
                    <a16:creationId xmlns:a16="http://schemas.microsoft.com/office/drawing/2014/main" id="{FA307FF9-8958-3DED-080A-AB3E4E1D89D0}"/>
                  </a:ext>
                </a:extLst>
              </p:cNvPr>
              <p:cNvSpPr/>
              <p:nvPr/>
            </p:nvSpPr>
            <p:spPr>
              <a:xfrm>
                <a:off x="5684656" y="1172069"/>
                <a:ext cx="56660" cy="41819"/>
              </a:xfrm>
              <a:custGeom>
                <a:avLst/>
                <a:gdLst>
                  <a:gd name="connsiteX0" fmla="*/ 47708 w 56660"/>
                  <a:gd name="connsiteY0" fmla="*/ 3485 h 41819"/>
                  <a:gd name="connsiteX1" fmla="*/ 37253 w 56660"/>
                  <a:gd name="connsiteY1" fmla="*/ 601 h 41819"/>
                  <a:gd name="connsiteX2" fmla="*/ 25837 w 56660"/>
                  <a:gd name="connsiteY2" fmla="*/ 0 h 41819"/>
                  <a:gd name="connsiteX3" fmla="*/ 5888 w 56660"/>
                  <a:gd name="connsiteY3" fmla="*/ 0 h 41819"/>
                  <a:gd name="connsiteX4" fmla="*/ 0 w 56660"/>
                  <a:gd name="connsiteY4" fmla="*/ 41819 h 41819"/>
                  <a:gd name="connsiteX5" fmla="*/ 25957 w 56660"/>
                  <a:gd name="connsiteY5" fmla="*/ 41819 h 41819"/>
                  <a:gd name="connsiteX6" fmla="*/ 36171 w 56660"/>
                  <a:gd name="connsiteY6" fmla="*/ 40858 h 41819"/>
                  <a:gd name="connsiteX7" fmla="*/ 45424 w 56660"/>
                  <a:gd name="connsiteY7" fmla="*/ 37493 h 41819"/>
                  <a:gd name="connsiteX8" fmla="*/ 52635 w 56660"/>
                  <a:gd name="connsiteY8" fmla="*/ 31004 h 41819"/>
                  <a:gd name="connsiteX9" fmla="*/ 56360 w 56660"/>
                  <a:gd name="connsiteY9" fmla="*/ 20669 h 41819"/>
                  <a:gd name="connsiteX10" fmla="*/ 54798 w 56660"/>
                  <a:gd name="connsiteY10" fmla="*/ 9854 h 41819"/>
                  <a:gd name="connsiteX11" fmla="*/ 47588 w 56660"/>
                  <a:gd name="connsiteY11" fmla="*/ 3485 h 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0" h="41819">
                    <a:moveTo>
                      <a:pt x="47708" y="3485"/>
                    </a:moveTo>
                    <a:cubicBezTo>
                      <a:pt x="44583" y="2043"/>
                      <a:pt x="41098" y="1082"/>
                      <a:pt x="37253" y="601"/>
                    </a:cubicBezTo>
                    <a:cubicBezTo>
                      <a:pt x="33287" y="120"/>
                      <a:pt x="29562" y="0"/>
                      <a:pt x="25837" y="0"/>
                    </a:cubicBezTo>
                    <a:lnTo>
                      <a:pt x="5888" y="0"/>
                    </a:lnTo>
                    <a:cubicBezTo>
                      <a:pt x="5888" y="0"/>
                      <a:pt x="0" y="41819"/>
                      <a:pt x="0" y="41819"/>
                    </a:cubicBezTo>
                    <a:lnTo>
                      <a:pt x="25957" y="41819"/>
                    </a:lnTo>
                    <a:cubicBezTo>
                      <a:pt x="29442" y="41819"/>
                      <a:pt x="32807" y="41579"/>
                      <a:pt x="36171" y="40858"/>
                    </a:cubicBezTo>
                    <a:cubicBezTo>
                      <a:pt x="39536" y="40257"/>
                      <a:pt x="42540" y="39055"/>
                      <a:pt x="45424" y="37493"/>
                    </a:cubicBezTo>
                    <a:cubicBezTo>
                      <a:pt x="48309" y="35931"/>
                      <a:pt x="50712" y="33768"/>
                      <a:pt x="52635" y="31004"/>
                    </a:cubicBezTo>
                    <a:cubicBezTo>
                      <a:pt x="54678" y="28240"/>
                      <a:pt x="55879" y="24875"/>
                      <a:pt x="56360" y="20669"/>
                    </a:cubicBezTo>
                    <a:cubicBezTo>
                      <a:pt x="57081" y="16223"/>
                      <a:pt x="56480" y="12498"/>
                      <a:pt x="54798" y="9854"/>
                    </a:cubicBezTo>
                    <a:cubicBezTo>
                      <a:pt x="52995" y="7090"/>
                      <a:pt x="50592" y="4927"/>
                      <a:pt x="47588" y="3485"/>
                    </a:cubicBezTo>
                  </a:path>
                </a:pathLst>
              </a:custGeom>
              <a:solidFill>
                <a:schemeClr val="accent1"/>
              </a:solidFill>
              <a:ln w="0" cap="flat">
                <a:noFill/>
                <a:prstDash val="solid"/>
                <a:miter/>
              </a:ln>
            </p:spPr>
            <p:txBody>
              <a:bodyPr rtlCol="0" anchor="ctr"/>
              <a:lstStyle/>
              <a:p>
                <a:endParaRPr lang="en-US" sz="2160"/>
              </a:p>
            </p:txBody>
          </p:sp>
          <p:sp>
            <p:nvSpPr>
              <p:cNvPr id="17" name="Freeform: Shape 16">
                <a:extLst>
                  <a:ext uri="{FF2B5EF4-FFF2-40B4-BE49-F238E27FC236}">
                    <a16:creationId xmlns:a16="http://schemas.microsoft.com/office/drawing/2014/main" id="{1E8267D7-DB08-B456-76A4-82FFB4B5BE90}"/>
                  </a:ext>
                </a:extLst>
              </p:cNvPr>
              <p:cNvSpPr/>
              <p:nvPr/>
            </p:nvSpPr>
            <p:spPr>
              <a:xfrm>
                <a:off x="5952967" y="1441251"/>
                <a:ext cx="111226" cy="113801"/>
              </a:xfrm>
              <a:custGeom>
                <a:avLst/>
                <a:gdLst>
                  <a:gd name="connsiteX0" fmla="*/ 101454 w 111226"/>
                  <a:gd name="connsiteY0" fmla="*/ 16223 h 113801"/>
                  <a:gd name="connsiteX1" fmla="*/ 85712 w 111226"/>
                  <a:gd name="connsiteY1" fmla="*/ 4326 h 113801"/>
                  <a:gd name="connsiteX2" fmla="*/ 63720 w 111226"/>
                  <a:gd name="connsiteY2" fmla="*/ 0 h 113801"/>
                  <a:gd name="connsiteX3" fmla="*/ 40528 w 111226"/>
                  <a:gd name="connsiteY3" fmla="*/ 4206 h 113801"/>
                  <a:gd name="connsiteX4" fmla="*/ 21541 w 111226"/>
                  <a:gd name="connsiteY4" fmla="*/ 15983 h 113801"/>
                  <a:gd name="connsiteX5" fmla="*/ 7961 w 111226"/>
                  <a:gd name="connsiteY5" fmla="*/ 34008 h 113801"/>
                  <a:gd name="connsiteX6" fmla="*/ 751 w 111226"/>
                  <a:gd name="connsiteY6" fmla="*/ 56720 h 113801"/>
                  <a:gd name="connsiteX7" fmla="*/ 1472 w 111226"/>
                  <a:gd name="connsiteY7" fmla="*/ 79553 h 113801"/>
                  <a:gd name="connsiteX8" fmla="*/ 10004 w 111226"/>
                  <a:gd name="connsiteY8" fmla="*/ 97578 h 113801"/>
                  <a:gd name="connsiteX9" fmla="*/ 25506 w 111226"/>
                  <a:gd name="connsiteY9" fmla="*/ 109475 h 113801"/>
                  <a:gd name="connsiteX10" fmla="*/ 47497 w 111226"/>
                  <a:gd name="connsiteY10" fmla="*/ 113801 h 113801"/>
                  <a:gd name="connsiteX11" fmla="*/ 70690 w 111226"/>
                  <a:gd name="connsiteY11" fmla="*/ 109595 h 113801"/>
                  <a:gd name="connsiteX12" fmla="*/ 89677 w 111226"/>
                  <a:gd name="connsiteY12" fmla="*/ 97819 h 113801"/>
                  <a:gd name="connsiteX13" fmla="*/ 103257 w 111226"/>
                  <a:gd name="connsiteY13" fmla="*/ 79913 h 113801"/>
                  <a:gd name="connsiteX14" fmla="*/ 110467 w 111226"/>
                  <a:gd name="connsiteY14" fmla="*/ 57081 h 113801"/>
                  <a:gd name="connsiteX15" fmla="*/ 109866 w 111226"/>
                  <a:gd name="connsiteY15" fmla="*/ 34369 h 113801"/>
                  <a:gd name="connsiteX16" fmla="*/ 101334 w 111226"/>
                  <a:gd name="connsiteY16" fmla="*/ 16223 h 11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226" h="113801">
                    <a:moveTo>
                      <a:pt x="101454" y="16223"/>
                    </a:moveTo>
                    <a:cubicBezTo>
                      <a:pt x="97248" y="11176"/>
                      <a:pt x="92081" y="7210"/>
                      <a:pt x="85712" y="4326"/>
                    </a:cubicBezTo>
                    <a:cubicBezTo>
                      <a:pt x="79463" y="1442"/>
                      <a:pt x="72132" y="0"/>
                      <a:pt x="63720" y="0"/>
                    </a:cubicBezTo>
                    <a:cubicBezTo>
                      <a:pt x="55429" y="0"/>
                      <a:pt x="47618" y="1322"/>
                      <a:pt x="40528" y="4206"/>
                    </a:cubicBezTo>
                    <a:cubicBezTo>
                      <a:pt x="33317" y="7090"/>
                      <a:pt x="27068" y="10935"/>
                      <a:pt x="21541" y="15983"/>
                    </a:cubicBezTo>
                    <a:cubicBezTo>
                      <a:pt x="16013" y="21030"/>
                      <a:pt x="11446" y="27038"/>
                      <a:pt x="7961" y="34008"/>
                    </a:cubicBezTo>
                    <a:cubicBezTo>
                      <a:pt x="4356" y="40978"/>
                      <a:pt x="1953" y="48549"/>
                      <a:pt x="751" y="56720"/>
                    </a:cubicBezTo>
                    <a:cubicBezTo>
                      <a:pt x="-451" y="65012"/>
                      <a:pt x="-210" y="72703"/>
                      <a:pt x="1472" y="79553"/>
                    </a:cubicBezTo>
                    <a:cubicBezTo>
                      <a:pt x="3154" y="86523"/>
                      <a:pt x="6039" y="92411"/>
                      <a:pt x="10004" y="97578"/>
                    </a:cubicBezTo>
                    <a:cubicBezTo>
                      <a:pt x="14090" y="102625"/>
                      <a:pt x="19257" y="106591"/>
                      <a:pt x="25506" y="109475"/>
                    </a:cubicBezTo>
                    <a:cubicBezTo>
                      <a:pt x="31755" y="112359"/>
                      <a:pt x="39085" y="113681"/>
                      <a:pt x="47497" y="113801"/>
                    </a:cubicBezTo>
                    <a:cubicBezTo>
                      <a:pt x="55789" y="113801"/>
                      <a:pt x="63600" y="112479"/>
                      <a:pt x="70690" y="109595"/>
                    </a:cubicBezTo>
                    <a:cubicBezTo>
                      <a:pt x="77901" y="106831"/>
                      <a:pt x="84149" y="102866"/>
                      <a:pt x="89677" y="97819"/>
                    </a:cubicBezTo>
                    <a:cubicBezTo>
                      <a:pt x="95205" y="92771"/>
                      <a:pt x="99651" y="86763"/>
                      <a:pt x="103257" y="79913"/>
                    </a:cubicBezTo>
                    <a:cubicBezTo>
                      <a:pt x="106862" y="73064"/>
                      <a:pt x="109265" y="65373"/>
                      <a:pt x="110467" y="57081"/>
                    </a:cubicBezTo>
                    <a:cubicBezTo>
                      <a:pt x="111668" y="48909"/>
                      <a:pt x="111428" y="41339"/>
                      <a:pt x="109866" y="34369"/>
                    </a:cubicBezTo>
                    <a:cubicBezTo>
                      <a:pt x="108304" y="27399"/>
                      <a:pt x="105420" y="21390"/>
                      <a:pt x="101334" y="16223"/>
                    </a:cubicBezTo>
                  </a:path>
                </a:pathLst>
              </a:custGeom>
              <a:solidFill>
                <a:schemeClr val="accent1"/>
              </a:solidFill>
              <a:ln w="0" cap="flat">
                <a:noFill/>
                <a:prstDash val="solid"/>
                <a:miter/>
              </a:ln>
            </p:spPr>
            <p:txBody>
              <a:bodyPr rtlCol="0" anchor="ctr"/>
              <a:lstStyle/>
              <a:p>
                <a:endParaRPr lang="en-US" sz="2160"/>
              </a:p>
            </p:txBody>
          </p:sp>
        </p:grpSp>
      </p:grpSp>
      <p:pic>
        <p:nvPicPr>
          <p:cNvPr id="11" name="Picture 10" descr="A black background with blue text&#10;&#10;Description automatically generated">
            <a:extLst>
              <a:ext uri="{FF2B5EF4-FFF2-40B4-BE49-F238E27FC236}">
                <a16:creationId xmlns:a16="http://schemas.microsoft.com/office/drawing/2014/main" id="{8DD3FDE0-60D2-153F-EA6E-F0D92E1E1A88}"/>
              </a:ext>
            </a:extLst>
          </p:cNvPr>
          <p:cNvPicPr>
            <a:picLocks noChangeAspect="1"/>
          </p:cNvPicPr>
          <p:nvPr userDrawn="1"/>
        </p:nvPicPr>
        <p:blipFill>
          <a:blip r:embed="rId4"/>
          <a:stretch>
            <a:fillRect/>
          </a:stretch>
        </p:blipFill>
        <p:spPr>
          <a:xfrm>
            <a:off x="488455" y="243397"/>
            <a:ext cx="5782901" cy="1374624"/>
          </a:xfrm>
          <a:prstGeom prst="rect">
            <a:avLst/>
          </a:prstGeom>
        </p:spPr>
      </p:pic>
    </p:spTree>
    <p:extLst>
      <p:ext uri="{BB962C8B-B14F-4D97-AF65-F5344CB8AC3E}">
        <p14:creationId xmlns:p14="http://schemas.microsoft.com/office/powerpoint/2010/main" val="2001063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37E1F-64D4-CE9C-4812-0F4E82AB5504}"/>
              </a:ext>
            </a:extLst>
          </p:cNvPr>
          <p:cNvSpPr>
            <a:spLocks noGrp="1"/>
          </p:cNvSpPr>
          <p:nvPr>
            <p:ph type="ctrTitle"/>
          </p:nvPr>
        </p:nvSpPr>
        <p:spPr>
          <a:xfrm>
            <a:off x="696933" y="2457412"/>
            <a:ext cx="13201948" cy="1384418"/>
          </a:xfrm>
        </p:spPr>
        <p:txBody>
          <a:bodyPr/>
          <a:lstStyle/>
          <a:p>
            <a:pPr algn="ctr"/>
            <a:r>
              <a:rPr lang="en-US" dirty="0"/>
              <a:t>Project SHOWCASE</a:t>
            </a:r>
            <a:br>
              <a:rPr lang="en-US" dirty="0"/>
            </a:br>
            <a:r>
              <a:rPr lang="en-US" dirty="0"/>
              <a:t> </a:t>
            </a:r>
          </a:p>
        </p:txBody>
      </p:sp>
      <p:sp>
        <p:nvSpPr>
          <p:cNvPr id="3" name="Subtitle 2">
            <a:extLst>
              <a:ext uri="{FF2B5EF4-FFF2-40B4-BE49-F238E27FC236}">
                <a16:creationId xmlns:a16="http://schemas.microsoft.com/office/drawing/2014/main" id="{DD042CCA-4B6F-EA2F-E16B-D769FA37312C}"/>
              </a:ext>
            </a:extLst>
          </p:cNvPr>
          <p:cNvSpPr>
            <a:spLocks noGrp="1"/>
          </p:cNvSpPr>
          <p:nvPr>
            <p:ph type="subTitle" idx="1"/>
          </p:nvPr>
        </p:nvSpPr>
        <p:spPr>
          <a:xfrm>
            <a:off x="6134192" y="3138494"/>
            <a:ext cx="9307050" cy="2532488"/>
          </a:xfrm>
        </p:spPr>
        <p:txBody>
          <a:bodyPr vert="horz" lIns="0" tIns="0" rIns="0" bIns="0" rtlCol="0" anchor="t">
            <a:noAutofit/>
          </a:bodyPr>
          <a:lstStyle/>
          <a:p>
            <a:r>
              <a:rPr lang="en-US" dirty="0"/>
              <a:t>                                        </a:t>
            </a:r>
            <a:r>
              <a:rPr lang="en-US" sz="4320" b="1" dirty="0"/>
              <a:t>DSCI-6007-03:TEAM 10</a:t>
            </a:r>
          </a:p>
        </p:txBody>
      </p:sp>
    </p:spTree>
    <p:extLst>
      <p:ext uri="{BB962C8B-B14F-4D97-AF65-F5344CB8AC3E}">
        <p14:creationId xmlns:p14="http://schemas.microsoft.com/office/powerpoint/2010/main" val="423882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4731" y="554831"/>
            <a:ext cx="6034683" cy="559237"/>
          </a:xfrm>
          <a:prstGeom prst="rect">
            <a:avLst/>
          </a:prstGeom>
          <a:noFill/>
          <a:ln/>
        </p:spPr>
        <p:txBody>
          <a:bodyPr wrap="none" lIns="0" tIns="0" rIns="0" bIns="0" rtlCol="0" anchor="t"/>
          <a:lstStyle/>
          <a:p>
            <a:pPr marL="0" indent="0">
              <a:lnSpc>
                <a:spcPts val="4400"/>
              </a:lnSpc>
              <a:buNone/>
            </a:pPr>
            <a:r>
              <a:rPr lang="en-US" sz="3500" dirty="0">
                <a:solidFill>
                  <a:srgbClr val="C6BFEE"/>
                </a:solidFill>
                <a:latin typeface="Times New Roman" panose="02020603050405020304" pitchFamily="18" charset="0"/>
                <a:ea typeface="Prompt Medium" pitchFamily="34" charset="-122"/>
                <a:cs typeface="Times New Roman" panose="02020603050405020304" pitchFamily="18" charset="0"/>
              </a:rPr>
              <a:t>Next Steps &amp; Call to Action</a:t>
            </a:r>
            <a:endParaRPr lang="en-US" sz="3500" dirty="0">
              <a:latin typeface="Times New Roman" panose="02020603050405020304" pitchFamily="18" charset="0"/>
              <a:cs typeface="Times New Roman" panose="02020603050405020304" pitchFamily="18" charset="0"/>
            </a:endParaRPr>
          </a:p>
        </p:txBody>
      </p:sp>
      <p:sp>
        <p:nvSpPr>
          <p:cNvPr id="4" name="Shape 1"/>
          <p:cNvSpPr/>
          <p:nvPr/>
        </p:nvSpPr>
        <p:spPr>
          <a:xfrm>
            <a:off x="995243" y="1416010"/>
            <a:ext cx="22860" cy="4421862"/>
          </a:xfrm>
          <a:prstGeom prst="roundRect">
            <a:avLst>
              <a:gd name="adj" fmla="val 369972"/>
            </a:avLst>
          </a:prstGeom>
          <a:solidFill>
            <a:srgbClr val="6D4562"/>
          </a:solidFill>
          <a:ln/>
        </p:spPr>
        <p:txBody>
          <a:bodyPr/>
          <a:lstStyle/>
          <a:p>
            <a:endParaRPr lang="en-US">
              <a:latin typeface="Times New Roman" panose="02020603050405020304" pitchFamily="18" charset="0"/>
              <a:cs typeface="Times New Roman" panose="02020603050405020304" pitchFamily="18" charset="0"/>
            </a:endParaRPr>
          </a:p>
        </p:txBody>
      </p:sp>
      <p:sp>
        <p:nvSpPr>
          <p:cNvPr id="5" name="Shape 2"/>
          <p:cNvSpPr/>
          <p:nvPr/>
        </p:nvSpPr>
        <p:spPr>
          <a:xfrm>
            <a:off x="1210330" y="1857494"/>
            <a:ext cx="704731" cy="22860"/>
          </a:xfrm>
          <a:prstGeom prst="roundRect">
            <a:avLst>
              <a:gd name="adj" fmla="val 369972"/>
            </a:avLst>
          </a:prstGeom>
          <a:solidFill>
            <a:srgbClr val="6D4562"/>
          </a:solidFill>
          <a:ln/>
        </p:spPr>
        <p:txBody>
          <a:bodyPr/>
          <a:lstStyle/>
          <a:p>
            <a:endParaRPr lang="en-US">
              <a:latin typeface="Times New Roman" panose="02020603050405020304" pitchFamily="18" charset="0"/>
              <a:cs typeface="Times New Roman" panose="02020603050405020304" pitchFamily="18" charset="0"/>
            </a:endParaRPr>
          </a:p>
        </p:txBody>
      </p:sp>
      <p:sp>
        <p:nvSpPr>
          <p:cNvPr id="6" name="Shape 3"/>
          <p:cNvSpPr/>
          <p:nvPr/>
        </p:nvSpPr>
        <p:spPr>
          <a:xfrm>
            <a:off x="780157" y="1642467"/>
            <a:ext cx="453033" cy="453033"/>
          </a:xfrm>
          <a:prstGeom prst="roundRect">
            <a:avLst>
              <a:gd name="adj" fmla="val 18669"/>
            </a:avLst>
          </a:prstGeom>
          <a:solidFill>
            <a:srgbClr val="542C49"/>
          </a:solidFill>
          <a:ln w="7620">
            <a:solidFill>
              <a:srgbClr val="6D4562"/>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7" name="Text 4"/>
          <p:cNvSpPr/>
          <p:nvPr/>
        </p:nvSpPr>
        <p:spPr>
          <a:xfrm>
            <a:off x="956489" y="1734741"/>
            <a:ext cx="100370" cy="268486"/>
          </a:xfrm>
          <a:prstGeom prst="rect">
            <a:avLst/>
          </a:prstGeom>
          <a:noFill/>
          <a:ln/>
        </p:spPr>
        <p:txBody>
          <a:bodyPr wrap="none" lIns="0" tIns="0" rIns="0" bIns="0" rtlCol="0" anchor="t"/>
          <a:lstStyle/>
          <a:p>
            <a:pPr marL="0" indent="0" algn="ctr">
              <a:lnSpc>
                <a:spcPts val="2100"/>
              </a:lnSpc>
              <a:buNone/>
            </a:pPr>
            <a:r>
              <a:rPr lang="en-US" sz="2100" dirty="0">
                <a:solidFill>
                  <a:srgbClr val="DAD8E9"/>
                </a:solidFill>
                <a:latin typeface="Times New Roman" panose="02020603050405020304" pitchFamily="18" charset="0"/>
                <a:ea typeface="Prompt Medium" pitchFamily="34" charset="-122"/>
                <a:cs typeface="Times New Roman" panose="02020603050405020304" pitchFamily="18" charset="0"/>
              </a:rPr>
              <a:t>1</a:t>
            </a:r>
            <a:endParaRPr lang="en-US" sz="2100" dirty="0">
              <a:latin typeface="Times New Roman" panose="02020603050405020304" pitchFamily="18" charset="0"/>
              <a:cs typeface="Times New Roman" panose="02020603050405020304" pitchFamily="18" charset="0"/>
            </a:endParaRPr>
          </a:p>
        </p:txBody>
      </p:sp>
      <p:sp>
        <p:nvSpPr>
          <p:cNvPr id="8" name="Text 5"/>
          <p:cNvSpPr/>
          <p:nvPr/>
        </p:nvSpPr>
        <p:spPr>
          <a:xfrm>
            <a:off x="2114193" y="1617345"/>
            <a:ext cx="2237423" cy="279559"/>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Times New Roman" panose="02020603050405020304" pitchFamily="18" charset="0"/>
                <a:ea typeface="Prompt Medium" pitchFamily="34" charset="-122"/>
                <a:cs typeface="Times New Roman" panose="02020603050405020304" pitchFamily="18" charset="0"/>
              </a:rPr>
              <a:t>Data Collection</a:t>
            </a:r>
            <a:endParaRPr lang="en-US" sz="1750" dirty="0">
              <a:latin typeface="Times New Roman" panose="02020603050405020304" pitchFamily="18" charset="0"/>
              <a:cs typeface="Times New Roman" panose="02020603050405020304" pitchFamily="18" charset="0"/>
            </a:endParaRPr>
          </a:p>
        </p:txBody>
      </p:sp>
      <p:sp>
        <p:nvSpPr>
          <p:cNvPr id="9" name="Text 6"/>
          <p:cNvSpPr/>
          <p:nvPr/>
        </p:nvSpPr>
        <p:spPr>
          <a:xfrm>
            <a:off x="2114193" y="2017633"/>
            <a:ext cx="6325076" cy="322064"/>
          </a:xfrm>
          <a:prstGeom prst="rect">
            <a:avLst/>
          </a:prstGeom>
          <a:noFill/>
          <a:ln/>
        </p:spPr>
        <p:txBody>
          <a:bodyPr wrap="none" lIns="0" tIns="0" rIns="0" bIns="0" rtlCol="0" anchor="t"/>
          <a:lstStyle/>
          <a:p>
            <a:pPr marL="0" indent="0" algn="l">
              <a:lnSpc>
                <a:spcPts val="2500"/>
              </a:lnSpc>
              <a:buNone/>
            </a:pPr>
            <a:r>
              <a:rPr lang="en-US" sz="1550" dirty="0">
                <a:solidFill>
                  <a:srgbClr val="DAD8E9"/>
                </a:solidFill>
                <a:latin typeface="Times New Roman" panose="02020603050405020304" pitchFamily="18" charset="0"/>
                <a:ea typeface="Mukta Light" pitchFamily="34" charset="-122"/>
                <a:cs typeface="Times New Roman" panose="02020603050405020304" pitchFamily="18" charset="0"/>
              </a:rPr>
              <a:t>Begin gathering operational and transactional data from relevant sources.</a:t>
            </a:r>
            <a:endParaRPr lang="en-US" sz="1550" dirty="0">
              <a:latin typeface="Times New Roman" panose="02020603050405020304" pitchFamily="18" charset="0"/>
              <a:cs typeface="Times New Roman" panose="02020603050405020304" pitchFamily="18" charset="0"/>
            </a:endParaRPr>
          </a:p>
        </p:txBody>
      </p:sp>
      <p:sp>
        <p:nvSpPr>
          <p:cNvPr id="10" name="Shape 7"/>
          <p:cNvSpPr/>
          <p:nvPr/>
        </p:nvSpPr>
        <p:spPr>
          <a:xfrm>
            <a:off x="1210330" y="3183850"/>
            <a:ext cx="704731" cy="22860"/>
          </a:xfrm>
          <a:prstGeom prst="roundRect">
            <a:avLst>
              <a:gd name="adj" fmla="val 369972"/>
            </a:avLst>
          </a:prstGeom>
          <a:solidFill>
            <a:srgbClr val="6D4562"/>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1" name="Shape 8"/>
          <p:cNvSpPr/>
          <p:nvPr/>
        </p:nvSpPr>
        <p:spPr>
          <a:xfrm>
            <a:off x="780157" y="2968823"/>
            <a:ext cx="453033" cy="453033"/>
          </a:xfrm>
          <a:prstGeom prst="roundRect">
            <a:avLst>
              <a:gd name="adj" fmla="val 18669"/>
            </a:avLst>
          </a:prstGeom>
          <a:solidFill>
            <a:srgbClr val="542C49"/>
          </a:solidFill>
          <a:ln w="7620">
            <a:solidFill>
              <a:srgbClr val="6D4562"/>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2" name="Text 9"/>
          <p:cNvSpPr/>
          <p:nvPr/>
        </p:nvSpPr>
        <p:spPr>
          <a:xfrm>
            <a:off x="928152" y="3061097"/>
            <a:ext cx="157043" cy="268486"/>
          </a:xfrm>
          <a:prstGeom prst="rect">
            <a:avLst/>
          </a:prstGeom>
          <a:noFill/>
          <a:ln/>
        </p:spPr>
        <p:txBody>
          <a:bodyPr wrap="none" lIns="0" tIns="0" rIns="0" bIns="0" rtlCol="0" anchor="t"/>
          <a:lstStyle/>
          <a:p>
            <a:pPr marL="0" indent="0" algn="ctr">
              <a:lnSpc>
                <a:spcPts val="2100"/>
              </a:lnSpc>
              <a:buNone/>
            </a:pPr>
            <a:r>
              <a:rPr lang="en-US" sz="2100" dirty="0">
                <a:solidFill>
                  <a:srgbClr val="DAD8E9"/>
                </a:solidFill>
                <a:latin typeface="Times New Roman" panose="02020603050405020304" pitchFamily="18" charset="0"/>
                <a:ea typeface="Prompt Medium" pitchFamily="34" charset="-122"/>
                <a:cs typeface="Times New Roman" panose="02020603050405020304" pitchFamily="18" charset="0"/>
              </a:rPr>
              <a:t>2</a:t>
            </a:r>
            <a:endParaRPr lang="en-US" sz="2100" dirty="0">
              <a:latin typeface="Times New Roman" panose="02020603050405020304" pitchFamily="18" charset="0"/>
              <a:cs typeface="Times New Roman" panose="02020603050405020304" pitchFamily="18" charset="0"/>
            </a:endParaRPr>
          </a:p>
        </p:txBody>
      </p:sp>
      <p:sp>
        <p:nvSpPr>
          <p:cNvPr id="13" name="Text 10"/>
          <p:cNvSpPr/>
          <p:nvPr/>
        </p:nvSpPr>
        <p:spPr>
          <a:xfrm>
            <a:off x="2114193" y="2943701"/>
            <a:ext cx="2237423" cy="279559"/>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Times New Roman" panose="02020603050405020304" pitchFamily="18" charset="0"/>
                <a:ea typeface="Prompt Medium" pitchFamily="34" charset="-122"/>
                <a:cs typeface="Times New Roman" panose="02020603050405020304" pitchFamily="18" charset="0"/>
              </a:rPr>
              <a:t>Model Development</a:t>
            </a:r>
            <a:endParaRPr lang="en-US" sz="1750" dirty="0">
              <a:latin typeface="Times New Roman" panose="02020603050405020304" pitchFamily="18" charset="0"/>
              <a:cs typeface="Times New Roman" panose="02020603050405020304" pitchFamily="18" charset="0"/>
            </a:endParaRPr>
          </a:p>
        </p:txBody>
      </p:sp>
      <p:sp>
        <p:nvSpPr>
          <p:cNvPr id="14" name="Text 11"/>
          <p:cNvSpPr/>
          <p:nvPr/>
        </p:nvSpPr>
        <p:spPr>
          <a:xfrm>
            <a:off x="2114193" y="3343989"/>
            <a:ext cx="6325076" cy="644128"/>
          </a:xfrm>
          <a:prstGeom prst="rect">
            <a:avLst/>
          </a:prstGeom>
          <a:noFill/>
          <a:ln/>
        </p:spPr>
        <p:txBody>
          <a:bodyPr wrap="square" lIns="0" tIns="0" rIns="0" bIns="0" rtlCol="0" anchor="t"/>
          <a:lstStyle/>
          <a:p>
            <a:pPr marL="0" indent="0" algn="l">
              <a:lnSpc>
                <a:spcPts val="2500"/>
              </a:lnSpc>
              <a:buNone/>
            </a:pPr>
            <a:r>
              <a:rPr lang="en-US" sz="1550" dirty="0">
                <a:solidFill>
                  <a:srgbClr val="DAD8E9"/>
                </a:solidFill>
                <a:latin typeface="Times New Roman" panose="02020603050405020304" pitchFamily="18" charset="0"/>
                <a:ea typeface="Mukta Light" pitchFamily="34" charset="-122"/>
                <a:cs typeface="Times New Roman" panose="02020603050405020304" pitchFamily="18" charset="0"/>
              </a:rPr>
              <a:t>Finalize and deploy the predictive models to identify inefficiencies in real-time.</a:t>
            </a:r>
            <a:endParaRPr lang="en-US" sz="1550" dirty="0">
              <a:latin typeface="Times New Roman" panose="02020603050405020304" pitchFamily="18" charset="0"/>
              <a:cs typeface="Times New Roman" panose="02020603050405020304" pitchFamily="18" charset="0"/>
            </a:endParaRPr>
          </a:p>
        </p:txBody>
      </p:sp>
      <p:sp>
        <p:nvSpPr>
          <p:cNvPr id="15" name="Shape 12"/>
          <p:cNvSpPr/>
          <p:nvPr/>
        </p:nvSpPr>
        <p:spPr>
          <a:xfrm>
            <a:off x="1210330" y="4832271"/>
            <a:ext cx="704731" cy="22860"/>
          </a:xfrm>
          <a:prstGeom prst="roundRect">
            <a:avLst>
              <a:gd name="adj" fmla="val 369972"/>
            </a:avLst>
          </a:prstGeom>
          <a:solidFill>
            <a:srgbClr val="6D4562"/>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6" name="Shape 13"/>
          <p:cNvSpPr/>
          <p:nvPr/>
        </p:nvSpPr>
        <p:spPr>
          <a:xfrm>
            <a:off x="780157" y="4617244"/>
            <a:ext cx="453033" cy="453033"/>
          </a:xfrm>
          <a:prstGeom prst="roundRect">
            <a:avLst>
              <a:gd name="adj" fmla="val 18669"/>
            </a:avLst>
          </a:prstGeom>
          <a:solidFill>
            <a:srgbClr val="542C49"/>
          </a:solidFill>
          <a:ln w="7620">
            <a:solidFill>
              <a:srgbClr val="6D4562"/>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7" name="Text 14"/>
          <p:cNvSpPr/>
          <p:nvPr/>
        </p:nvSpPr>
        <p:spPr>
          <a:xfrm>
            <a:off x="928747" y="4709517"/>
            <a:ext cx="155734" cy="268486"/>
          </a:xfrm>
          <a:prstGeom prst="rect">
            <a:avLst/>
          </a:prstGeom>
          <a:noFill/>
          <a:ln/>
        </p:spPr>
        <p:txBody>
          <a:bodyPr wrap="none" lIns="0" tIns="0" rIns="0" bIns="0" rtlCol="0" anchor="t"/>
          <a:lstStyle/>
          <a:p>
            <a:pPr marL="0" indent="0" algn="ctr">
              <a:lnSpc>
                <a:spcPts val="2100"/>
              </a:lnSpc>
              <a:buNone/>
            </a:pPr>
            <a:r>
              <a:rPr lang="en-US" sz="2100" dirty="0">
                <a:solidFill>
                  <a:srgbClr val="DAD8E9"/>
                </a:solidFill>
                <a:latin typeface="Times New Roman" panose="02020603050405020304" pitchFamily="18" charset="0"/>
                <a:ea typeface="Prompt Medium" pitchFamily="34" charset="-122"/>
                <a:cs typeface="Times New Roman" panose="02020603050405020304" pitchFamily="18" charset="0"/>
              </a:rPr>
              <a:t>3</a:t>
            </a:r>
            <a:endParaRPr lang="en-US" sz="2100" dirty="0">
              <a:latin typeface="Times New Roman" panose="02020603050405020304" pitchFamily="18" charset="0"/>
              <a:cs typeface="Times New Roman" panose="02020603050405020304" pitchFamily="18" charset="0"/>
            </a:endParaRPr>
          </a:p>
        </p:txBody>
      </p:sp>
      <p:sp>
        <p:nvSpPr>
          <p:cNvPr id="18" name="Text 15"/>
          <p:cNvSpPr/>
          <p:nvPr/>
        </p:nvSpPr>
        <p:spPr>
          <a:xfrm>
            <a:off x="2114193" y="4592122"/>
            <a:ext cx="2433399" cy="279559"/>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Times New Roman" panose="02020603050405020304" pitchFamily="18" charset="0"/>
                <a:ea typeface="Prompt Medium" pitchFamily="34" charset="-122"/>
                <a:cs typeface="Times New Roman" panose="02020603050405020304" pitchFamily="18" charset="0"/>
              </a:rPr>
              <a:t>Deployment &amp; Testing</a:t>
            </a:r>
            <a:endParaRPr lang="en-US" sz="1750" dirty="0">
              <a:latin typeface="Times New Roman" panose="02020603050405020304" pitchFamily="18" charset="0"/>
              <a:cs typeface="Times New Roman" panose="02020603050405020304" pitchFamily="18" charset="0"/>
            </a:endParaRPr>
          </a:p>
        </p:txBody>
      </p:sp>
      <p:sp>
        <p:nvSpPr>
          <p:cNvPr id="19" name="Text 16"/>
          <p:cNvSpPr/>
          <p:nvPr/>
        </p:nvSpPr>
        <p:spPr>
          <a:xfrm>
            <a:off x="2114193" y="4992410"/>
            <a:ext cx="6325076" cy="644128"/>
          </a:xfrm>
          <a:prstGeom prst="rect">
            <a:avLst/>
          </a:prstGeom>
          <a:noFill/>
          <a:ln/>
        </p:spPr>
        <p:txBody>
          <a:bodyPr wrap="square" lIns="0" tIns="0" rIns="0" bIns="0" rtlCol="0" anchor="t"/>
          <a:lstStyle/>
          <a:p>
            <a:pPr marL="0" indent="0" algn="l">
              <a:lnSpc>
                <a:spcPts val="2500"/>
              </a:lnSpc>
              <a:buNone/>
            </a:pPr>
            <a:r>
              <a:rPr lang="en-US" sz="1550" dirty="0">
                <a:solidFill>
                  <a:srgbClr val="DAD8E9"/>
                </a:solidFill>
                <a:latin typeface="Times New Roman" panose="02020603050405020304" pitchFamily="18" charset="0"/>
                <a:ea typeface="Mukta Light" pitchFamily="34" charset="-122"/>
                <a:cs typeface="Times New Roman" panose="02020603050405020304" pitchFamily="18" charset="0"/>
              </a:rPr>
              <a:t>Deploy the data pipeline in a test environment and perform validation and performance testing.</a:t>
            </a:r>
            <a:endParaRPr lang="en-US" sz="1550" dirty="0">
              <a:latin typeface="Times New Roman" panose="02020603050405020304" pitchFamily="18" charset="0"/>
              <a:cs typeface="Times New Roman" panose="02020603050405020304" pitchFamily="18" charset="0"/>
            </a:endParaRPr>
          </a:p>
        </p:txBody>
      </p:sp>
      <p:sp>
        <p:nvSpPr>
          <p:cNvPr id="20" name="Text 17"/>
          <p:cNvSpPr/>
          <p:nvPr/>
        </p:nvSpPr>
        <p:spPr>
          <a:xfrm>
            <a:off x="704731" y="6064329"/>
            <a:ext cx="7734538" cy="1610320"/>
          </a:xfrm>
          <a:prstGeom prst="rect">
            <a:avLst/>
          </a:prstGeom>
          <a:noFill/>
          <a:ln/>
        </p:spPr>
        <p:txBody>
          <a:bodyPr wrap="square" lIns="0" tIns="0" rIns="0" bIns="0" rtlCol="0" anchor="t"/>
          <a:lstStyle/>
          <a:p>
            <a:pPr marL="0" indent="0">
              <a:lnSpc>
                <a:spcPts val="2500"/>
              </a:lnSpc>
              <a:buNone/>
            </a:pPr>
            <a:r>
              <a:rPr lang="en-US" sz="1550" dirty="0">
                <a:solidFill>
                  <a:srgbClr val="DAD8E9"/>
                </a:solidFill>
                <a:latin typeface="Times New Roman" panose="02020603050405020304" pitchFamily="18" charset="0"/>
                <a:ea typeface="Mukta Light" pitchFamily="34" charset="-122"/>
                <a:cs typeface="Times New Roman" panose="02020603050405020304" pitchFamily="18" charset="0"/>
              </a:rPr>
              <a:t>To recap, our project aims to diagnose and address operational inefficiencies in business operations that lead to unnecessary costs and reduced productivity. We encourage stakeholders to collaborate with us during the testing phase to provide feedback and fine-tune the solution. By engaging in our work, stakeholders can help ensure that the pipeline is aligned with the business’ needs and objectives.</a:t>
            </a:r>
            <a:endParaRPr lang="en-US" sz="15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3389233"/>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Times New Roman" panose="02020603050405020304" pitchFamily="18" charset="0"/>
                <a:ea typeface="Prompt Medium" pitchFamily="34" charset="-122"/>
                <a:cs typeface="Times New Roman" panose="02020603050405020304" pitchFamily="18" charset="0"/>
              </a:rPr>
              <a:t>Any Questions?</a:t>
            </a:r>
            <a:endParaRPr lang="en-US" sz="4300" dirty="0">
              <a:latin typeface="Times New Roman" panose="02020603050405020304" pitchFamily="18" charset="0"/>
              <a:cs typeface="Times New Roman" panose="02020603050405020304" pitchFamily="18" charset="0"/>
            </a:endParaRPr>
          </a:p>
        </p:txBody>
      </p:sp>
      <p:sp>
        <p:nvSpPr>
          <p:cNvPr id="4" name="Text 1"/>
          <p:cNvSpPr/>
          <p:nvPr/>
        </p:nvSpPr>
        <p:spPr>
          <a:xfrm>
            <a:off x="864037" y="4445318"/>
            <a:ext cx="7415927" cy="395049"/>
          </a:xfrm>
          <a:prstGeom prst="rect">
            <a:avLst/>
          </a:prstGeom>
          <a:noFill/>
          <a:ln/>
        </p:spPr>
        <p:txBody>
          <a:bodyPr wrap="none" lIns="0" tIns="0" rIns="0" bIns="0" rtlCol="0" anchor="t"/>
          <a:lstStyle/>
          <a:p>
            <a:pPr marL="0" indent="0">
              <a:lnSpc>
                <a:spcPts val="3100"/>
              </a:lnSpc>
              <a:buNone/>
            </a:pPr>
            <a:endParaRPr lang="en-US" sz="19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518285"/>
            <a:ext cx="7415927" cy="2057400"/>
          </a:xfrm>
          <a:prstGeom prst="rect">
            <a:avLst/>
          </a:prstGeom>
          <a:noFill/>
          <a:ln/>
        </p:spPr>
        <p:txBody>
          <a:bodyPr wrap="square" lIns="0" tIns="0" rIns="0" bIns="0" rtlCol="0" anchor="t"/>
          <a:lstStyle/>
          <a:p>
            <a:pPr marL="0" indent="0">
              <a:lnSpc>
                <a:spcPts val="5400"/>
              </a:lnSpc>
              <a:buNone/>
            </a:pPr>
            <a:r>
              <a:rPr lang="en-US" sz="4300" dirty="0">
                <a:solidFill>
                  <a:srgbClr val="C6BFEE"/>
                </a:solidFill>
                <a:latin typeface="Times New Roman" panose="02020603050405020304" pitchFamily="18" charset="0"/>
                <a:ea typeface="Prompt Medium" pitchFamily="34" charset="-122"/>
                <a:cs typeface="Times New Roman" panose="02020603050405020304" pitchFamily="18" charset="0"/>
              </a:rPr>
              <a:t>Optimizing Business Operations Through a Scalable Data Pipeline</a:t>
            </a:r>
            <a:endParaRPr lang="en-US" sz="4300" dirty="0">
              <a:latin typeface="Times New Roman" panose="02020603050405020304" pitchFamily="18" charset="0"/>
              <a:cs typeface="Times New Roman" panose="02020603050405020304" pitchFamily="18" charset="0"/>
            </a:endParaRPr>
          </a:p>
        </p:txBody>
      </p:sp>
      <p:sp>
        <p:nvSpPr>
          <p:cNvPr id="4" name="Text 1"/>
          <p:cNvSpPr/>
          <p:nvPr/>
        </p:nvSpPr>
        <p:spPr>
          <a:xfrm>
            <a:off x="864037" y="3945969"/>
            <a:ext cx="7415927" cy="2765346"/>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Times New Roman" panose="02020603050405020304" pitchFamily="18" charset="0"/>
                <a:ea typeface="Mukta Light" pitchFamily="34" charset="-122"/>
                <a:cs typeface="Times New Roman" panose="02020603050405020304" pitchFamily="18" charset="0"/>
              </a:rPr>
              <a:t>We aim to tackle operational inefficiencies in businesses, leading to financial losses and reduced productivity. Our solution involves building a scalable cloud-based data pipeline to diagnose and address these inefficiencies, leveraging AWS cloud services to ingest, process, and analyze data. This will generate actionable insights to optimize various aspects of business operations, integrating both real-time streaming and historical data for continuous monitoring and optimization.</a:t>
            </a:r>
            <a:endParaRPr lang="en-US" sz="19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14983" y="821055"/>
            <a:ext cx="5174933" cy="646748"/>
          </a:xfrm>
          <a:prstGeom prst="rect">
            <a:avLst/>
          </a:prstGeom>
          <a:noFill/>
          <a:ln/>
        </p:spPr>
        <p:txBody>
          <a:bodyPr wrap="none" lIns="0" tIns="0" rIns="0" bIns="0" rtlCol="0" anchor="t"/>
          <a:lstStyle/>
          <a:p>
            <a:pPr marL="0" indent="0">
              <a:lnSpc>
                <a:spcPts val="5050"/>
              </a:lnSpc>
              <a:buNone/>
            </a:pPr>
            <a:r>
              <a:rPr lang="en-US" sz="4050" dirty="0">
                <a:solidFill>
                  <a:srgbClr val="C6BFEE"/>
                </a:solidFill>
                <a:latin typeface="Times New Roman" panose="02020603050405020304" pitchFamily="18" charset="0"/>
                <a:ea typeface="Prompt Medium" pitchFamily="34" charset="-122"/>
                <a:cs typeface="Times New Roman" panose="02020603050405020304" pitchFamily="18" charset="0"/>
              </a:rPr>
              <a:t>Meet Team 10</a:t>
            </a:r>
            <a:endParaRPr lang="en-US" sz="405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814983" y="1817013"/>
            <a:ext cx="535662" cy="535662"/>
          </a:xfrm>
          <a:prstGeom prst="rect">
            <a:avLst/>
          </a:prstGeom>
        </p:spPr>
      </p:pic>
      <p:sp>
        <p:nvSpPr>
          <p:cNvPr id="5" name="Text 1"/>
          <p:cNvSpPr/>
          <p:nvPr/>
        </p:nvSpPr>
        <p:spPr>
          <a:xfrm>
            <a:off x="814983" y="2585442"/>
            <a:ext cx="2271832" cy="323374"/>
          </a:xfrm>
          <a:prstGeom prst="rect">
            <a:avLst/>
          </a:prstGeom>
          <a:noFill/>
          <a:ln/>
        </p:spPr>
        <p:txBody>
          <a:bodyPr wrap="none" lIns="0" tIns="0" rIns="0" bIns="0" rtlCol="0" anchor="t"/>
          <a:lstStyle/>
          <a:p>
            <a:pPr marL="0" indent="0" algn="l">
              <a:lnSpc>
                <a:spcPts val="2500"/>
              </a:lnSpc>
              <a:buNone/>
            </a:pPr>
            <a:r>
              <a:rPr lang="en-US" sz="2000" dirty="0">
                <a:solidFill>
                  <a:srgbClr val="DAD8E9"/>
                </a:solidFill>
                <a:latin typeface="Times New Roman" panose="02020603050405020304" pitchFamily="18" charset="0"/>
                <a:ea typeface="Prompt Medium" pitchFamily="34" charset="-122"/>
                <a:cs typeface="Times New Roman" panose="02020603050405020304" pitchFamily="18" charset="0"/>
              </a:rPr>
              <a:t>Nischal Subedi</a:t>
            </a:r>
            <a:endParaRPr lang="en-US" sz="2000" dirty="0">
              <a:latin typeface="Times New Roman" panose="02020603050405020304" pitchFamily="18" charset="0"/>
              <a:cs typeface="Times New Roman" panose="02020603050405020304" pitchFamily="18" charset="0"/>
            </a:endParaRPr>
          </a:p>
        </p:txBody>
      </p:sp>
      <p:sp>
        <p:nvSpPr>
          <p:cNvPr id="6" name="Text 2"/>
          <p:cNvSpPr/>
          <p:nvPr/>
        </p:nvSpPr>
        <p:spPr>
          <a:xfrm>
            <a:off x="814983" y="3048476"/>
            <a:ext cx="2271832" cy="1117640"/>
          </a:xfrm>
          <a:prstGeom prst="rect">
            <a:avLst/>
          </a:prstGeom>
          <a:noFill/>
          <a:ln/>
        </p:spPr>
        <p:txBody>
          <a:bodyPr wrap="square" lIns="0" tIns="0" rIns="0" bIns="0" rtlCol="0" anchor="t"/>
          <a:lstStyle/>
          <a:p>
            <a:pPr marL="0" indent="0" algn="l">
              <a:lnSpc>
                <a:spcPts val="2900"/>
              </a:lnSpc>
              <a:buNone/>
            </a:pPr>
            <a:r>
              <a:rPr lang="en-US" sz="1800" dirty="0">
                <a:solidFill>
                  <a:srgbClr val="DAD8E9"/>
                </a:solidFill>
                <a:latin typeface="Times New Roman" panose="02020603050405020304" pitchFamily="18" charset="0"/>
                <a:ea typeface="Mukta Light" pitchFamily="34" charset="-122"/>
                <a:cs typeface="Times New Roman" panose="02020603050405020304" pitchFamily="18" charset="0"/>
              </a:rPr>
              <a:t>Team Leader: Manages workflow, ensures deadlines are met.</a:t>
            </a:r>
            <a:endParaRPr lang="en-US" sz="18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3436025" y="1817013"/>
            <a:ext cx="535662" cy="535662"/>
          </a:xfrm>
          <a:prstGeom prst="rect">
            <a:avLst/>
          </a:prstGeom>
        </p:spPr>
      </p:pic>
      <p:sp>
        <p:nvSpPr>
          <p:cNvPr id="8" name="Text 3"/>
          <p:cNvSpPr/>
          <p:nvPr/>
        </p:nvSpPr>
        <p:spPr>
          <a:xfrm>
            <a:off x="3436025" y="2585442"/>
            <a:ext cx="2271832" cy="323374"/>
          </a:xfrm>
          <a:prstGeom prst="rect">
            <a:avLst/>
          </a:prstGeom>
          <a:noFill/>
          <a:ln/>
        </p:spPr>
        <p:txBody>
          <a:bodyPr wrap="none" lIns="0" tIns="0" rIns="0" bIns="0" rtlCol="0" anchor="t"/>
          <a:lstStyle/>
          <a:p>
            <a:pPr marL="0" indent="0" algn="l">
              <a:lnSpc>
                <a:spcPts val="2500"/>
              </a:lnSpc>
              <a:buNone/>
            </a:pPr>
            <a:r>
              <a:rPr lang="en-US" sz="2000" dirty="0">
                <a:solidFill>
                  <a:srgbClr val="DAD8E9"/>
                </a:solidFill>
                <a:latin typeface="Times New Roman" panose="02020603050405020304" pitchFamily="18" charset="0"/>
                <a:ea typeface="Prompt Medium" pitchFamily="34" charset="-122"/>
                <a:cs typeface="Times New Roman" panose="02020603050405020304" pitchFamily="18" charset="0"/>
              </a:rPr>
              <a:t>Abhigya Malla</a:t>
            </a:r>
            <a:endParaRPr lang="en-US" sz="2000" dirty="0">
              <a:latin typeface="Times New Roman" panose="02020603050405020304" pitchFamily="18" charset="0"/>
              <a:cs typeface="Times New Roman" panose="02020603050405020304" pitchFamily="18" charset="0"/>
            </a:endParaRPr>
          </a:p>
        </p:txBody>
      </p:sp>
      <p:sp>
        <p:nvSpPr>
          <p:cNvPr id="9" name="Text 4"/>
          <p:cNvSpPr/>
          <p:nvPr/>
        </p:nvSpPr>
        <p:spPr>
          <a:xfrm>
            <a:off x="3436025" y="3048476"/>
            <a:ext cx="2271832" cy="1117640"/>
          </a:xfrm>
          <a:prstGeom prst="rect">
            <a:avLst/>
          </a:prstGeom>
          <a:noFill/>
          <a:ln/>
        </p:spPr>
        <p:txBody>
          <a:bodyPr wrap="square" lIns="0" tIns="0" rIns="0" bIns="0" rtlCol="0" anchor="t"/>
          <a:lstStyle/>
          <a:p>
            <a:pPr marL="0" indent="0" algn="l">
              <a:lnSpc>
                <a:spcPts val="2900"/>
              </a:lnSpc>
              <a:buNone/>
            </a:pPr>
            <a:r>
              <a:rPr lang="en-US" sz="1800" dirty="0">
                <a:solidFill>
                  <a:srgbClr val="DAD8E9"/>
                </a:solidFill>
                <a:latin typeface="Times New Roman" panose="02020603050405020304" pitchFamily="18" charset="0"/>
                <a:ea typeface="Mukta Light" pitchFamily="34" charset="-122"/>
                <a:cs typeface="Times New Roman" panose="02020603050405020304" pitchFamily="18" charset="0"/>
              </a:rPr>
              <a:t>Data Engineer: Designs and develops the ETL pipeline.</a:t>
            </a:r>
            <a:endParaRPr lang="en-US" sz="18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6057067" y="1817013"/>
            <a:ext cx="535662" cy="535662"/>
          </a:xfrm>
          <a:prstGeom prst="rect">
            <a:avLst/>
          </a:prstGeom>
        </p:spPr>
      </p:pic>
      <p:sp>
        <p:nvSpPr>
          <p:cNvPr id="11" name="Text 5"/>
          <p:cNvSpPr/>
          <p:nvPr/>
        </p:nvSpPr>
        <p:spPr>
          <a:xfrm>
            <a:off x="6057067" y="2585442"/>
            <a:ext cx="2271832" cy="323374"/>
          </a:xfrm>
          <a:prstGeom prst="rect">
            <a:avLst/>
          </a:prstGeom>
          <a:noFill/>
          <a:ln/>
        </p:spPr>
        <p:txBody>
          <a:bodyPr wrap="none" lIns="0" tIns="0" rIns="0" bIns="0" rtlCol="0" anchor="t"/>
          <a:lstStyle/>
          <a:p>
            <a:pPr marL="0" indent="0" algn="l">
              <a:lnSpc>
                <a:spcPts val="2500"/>
              </a:lnSpc>
              <a:buNone/>
            </a:pPr>
            <a:r>
              <a:rPr lang="en-US" sz="2000" dirty="0">
                <a:solidFill>
                  <a:srgbClr val="DAD8E9"/>
                </a:solidFill>
                <a:latin typeface="Times New Roman" panose="02020603050405020304" pitchFamily="18" charset="0"/>
                <a:ea typeface="Prompt Medium" pitchFamily="34" charset="-122"/>
                <a:cs typeface="Times New Roman" panose="02020603050405020304" pitchFamily="18" charset="0"/>
              </a:rPr>
              <a:t>Ronik Karki</a:t>
            </a:r>
            <a:endParaRPr lang="en-US" sz="2000" dirty="0">
              <a:latin typeface="Times New Roman" panose="02020603050405020304" pitchFamily="18" charset="0"/>
              <a:cs typeface="Times New Roman" panose="02020603050405020304" pitchFamily="18" charset="0"/>
            </a:endParaRPr>
          </a:p>
        </p:txBody>
      </p:sp>
      <p:sp>
        <p:nvSpPr>
          <p:cNvPr id="12" name="Text 6"/>
          <p:cNvSpPr/>
          <p:nvPr/>
        </p:nvSpPr>
        <p:spPr>
          <a:xfrm>
            <a:off x="6057067" y="3048476"/>
            <a:ext cx="2271832" cy="1862733"/>
          </a:xfrm>
          <a:prstGeom prst="rect">
            <a:avLst/>
          </a:prstGeom>
          <a:noFill/>
          <a:ln/>
        </p:spPr>
        <p:txBody>
          <a:bodyPr wrap="square" lIns="0" tIns="0" rIns="0" bIns="0" rtlCol="0" anchor="t"/>
          <a:lstStyle/>
          <a:p>
            <a:pPr marL="0" indent="0" algn="l">
              <a:lnSpc>
                <a:spcPts val="2900"/>
              </a:lnSpc>
              <a:buNone/>
            </a:pPr>
            <a:r>
              <a:rPr lang="en-US" sz="1800" dirty="0">
                <a:solidFill>
                  <a:srgbClr val="DAD8E9"/>
                </a:solidFill>
                <a:latin typeface="Times New Roman" panose="02020603050405020304" pitchFamily="18" charset="0"/>
                <a:ea typeface="Mukta Light" pitchFamily="34" charset="-122"/>
                <a:cs typeface="Times New Roman" panose="02020603050405020304" pitchFamily="18" charset="0"/>
              </a:rPr>
              <a:t>Visualization &amp; Storytelling Lead: Develops dashboards and communicates insights.</a:t>
            </a:r>
            <a:endParaRPr lang="en-US" sz="1800" dirty="0">
              <a:latin typeface="Times New Roman" panose="02020603050405020304" pitchFamily="18" charset="0"/>
              <a:cs typeface="Times New Roman" panose="02020603050405020304" pitchFamily="18" charset="0"/>
            </a:endParaRPr>
          </a:p>
        </p:txBody>
      </p:sp>
      <p:sp>
        <p:nvSpPr>
          <p:cNvPr id="13" name="Text 7"/>
          <p:cNvSpPr/>
          <p:nvPr/>
        </p:nvSpPr>
        <p:spPr>
          <a:xfrm>
            <a:off x="814983" y="5173147"/>
            <a:ext cx="7514034" cy="2235279"/>
          </a:xfrm>
          <a:prstGeom prst="rect">
            <a:avLst/>
          </a:prstGeom>
          <a:noFill/>
          <a:ln/>
        </p:spPr>
        <p:txBody>
          <a:bodyPr wrap="square" lIns="0" tIns="0" rIns="0" bIns="0" rtlCol="0" anchor="t"/>
          <a:lstStyle/>
          <a:p>
            <a:pPr marL="0" indent="0">
              <a:lnSpc>
                <a:spcPts val="2900"/>
              </a:lnSpc>
              <a:buNone/>
            </a:pPr>
            <a:r>
              <a:rPr lang="en-US" sz="1800" dirty="0">
                <a:solidFill>
                  <a:srgbClr val="DAD8E9"/>
                </a:solidFill>
                <a:latin typeface="Times New Roman" panose="02020603050405020304" pitchFamily="18" charset="0"/>
                <a:ea typeface="Mukta Light" pitchFamily="34" charset="-122"/>
                <a:cs typeface="Times New Roman" panose="02020603050405020304" pitchFamily="18" charset="0"/>
              </a:rPr>
              <a:t>Our team comprises individuals with expertise in various domains, including team leadership, data engineering, and data visualization. Nischal Subedi leads the team, ensuring smooth workflow and adherence to deadlines. Abhigya Malla is responsible for designing and developing the ETL pipeline. Ronik Karki focuses on developing dashboards and effectively communicating insights through data visualization and storytelling.</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224082"/>
            <a:ext cx="11004113"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Times New Roman" panose="02020603050405020304" pitchFamily="18" charset="0"/>
                <a:ea typeface="Prompt Medium" pitchFamily="34" charset="-122"/>
                <a:cs typeface="Times New Roman" panose="02020603050405020304" pitchFamily="18" charset="0"/>
              </a:rPr>
              <a:t>The Challenge: Operational Inefficiencies</a:t>
            </a:r>
            <a:endParaRPr lang="en-US" sz="4300" dirty="0">
              <a:latin typeface="Times New Roman" panose="02020603050405020304" pitchFamily="18" charset="0"/>
              <a:cs typeface="Times New Roman" panose="02020603050405020304" pitchFamily="18" charset="0"/>
            </a:endParaRPr>
          </a:p>
        </p:txBody>
      </p:sp>
      <p:sp>
        <p:nvSpPr>
          <p:cNvPr id="3" name="Shape 1"/>
          <p:cNvSpPr/>
          <p:nvPr/>
        </p:nvSpPr>
        <p:spPr>
          <a:xfrm>
            <a:off x="864037" y="2681288"/>
            <a:ext cx="555427" cy="555427"/>
          </a:xfrm>
          <a:prstGeom prst="roundRect">
            <a:avLst>
              <a:gd name="adj" fmla="val 18669"/>
            </a:avLst>
          </a:prstGeom>
          <a:solidFill>
            <a:srgbClr val="542C49"/>
          </a:solidFill>
          <a:ln w="15240">
            <a:solidFill>
              <a:srgbClr val="6D4562"/>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4" name="Text 2"/>
          <p:cNvSpPr/>
          <p:nvPr/>
        </p:nvSpPr>
        <p:spPr>
          <a:xfrm>
            <a:off x="1080135" y="2794397"/>
            <a:ext cx="123111" cy="329208"/>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Times New Roman" panose="02020603050405020304" pitchFamily="18" charset="0"/>
                <a:ea typeface="Prompt Medium" pitchFamily="34" charset="-122"/>
                <a:cs typeface="Times New Roman" panose="02020603050405020304" pitchFamily="18" charset="0"/>
              </a:rPr>
              <a:t>1</a:t>
            </a:r>
            <a:endParaRPr lang="en-US" sz="2550" dirty="0">
              <a:latin typeface="Times New Roman" panose="02020603050405020304" pitchFamily="18" charset="0"/>
              <a:cs typeface="Times New Roman" panose="02020603050405020304" pitchFamily="18" charset="0"/>
            </a:endParaRPr>
          </a:p>
        </p:txBody>
      </p:sp>
      <p:sp>
        <p:nvSpPr>
          <p:cNvPr id="5" name="Text 3"/>
          <p:cNvSpPr/>
          <p:nvPr/>
        </p:nvSpPr>
        <p:spPr>
          <a:xfrm>
            <a:off x="1666280" y="2681288"/>
            <a:ext cx="274320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Times New Roman" panose="02020603050405020304" pitchFamily="18" charset="0"/>
                <a:ea typeface="Prompt Medium" pitchFamily="34" charset="-122"/>
                <a:cs typeface="Times New Roman" panose="02020603050405020304" pitchFamily="18" charset="0"/>
              </a:rPr>
              <a:t>Costly Wastage</a:t>
            </a:r>
            <a:endParaRPr lang="en-US" sz="2150" dirty="0">
              <a:latin typeface="Times New Roman" panose="02020603050405020304" pitchFamily="18" charset="0"/>
              <a:cs typeface="Times New Roman" panose="02020603050405020304" pitchFamily="18" charset="0"/>
            </a:endParaRPr>
          </a:p>
        </p:txBody>
      </p:sp>
      <p:sp>
        <p:nvSpPr>
          <p:cNvPr id="6" name="Text 4"/>
          <p:cNvSpPr/>
          <p:nvPr/>
        </p:nvSpPr>
        <p:spPr>
          <a:xfrm>
            <a:off x="1666280" y="3172301"/>
            <a:ext cx="3333988" cy="1975247"/>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Times New Roman" panose="02020603050405020304" pitchFamily="18" charset="0"/>
                <a:ea typeface="Mukta Light" pitchFamily="34" charset="-122"/>
                <a:cs typeface="Times New Roman" panose="02020603050405020304" pitchFamily="18" charset="0"/>
              </a:rPr>
              <a:t>Operational inefficiencies can lead to up to 30% of a company’s annual costs being wasted due to poor data management and outdated processes.</a:t>
            </a:r>
            <a:endParaRPr lang="en-US" sz="1900" dirty="0">
              <a:latin typeface="Times New Roman" panose="02020603050405020304" pitchFamily="18" charset="0"/>
              <a:cs typeface="Times New Roman" panose="02020603050405020304" pitchFamily="18" charset="0"/>
            </a:endParaRPr>
          </a:p>
        </p:txBody>
      </p:sp>
      <p:sp>
        <p:nvSpPr>
          <p:cNvPr id="7" name="Shape 5"/>
          <p:cNvSpPr/>
          <p:nvPr/>
        </p:nvSpPr>
        <p:spPr>
          <a:xfrm>
            <a:off x="5247084" y="2681288"/>
            <a:ext cx="555427" cy="555427"/>
          </a:xfrm>
          <a:prstGeom prst="roundRect">
            <a:avLst>
              <a:gd name="adj" fmla="val 18669"/>
            </a:avLst>
          </a:prstGeom>
          <a:solidFill>
            <a:srgbClr val="542C49"/>
          </a:solidFill>
          <a:ln w="15240">
            <a:solidFill>
              <a:srgbClr val="6D4562"/>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8" name="Text 6"/>
          <p:cNvSpPr/>
          <p:nvPr/>
        </p:nvSpPr>
        <p:spPr>
          <a:xfrm>
            <a:off x="5428536" y="2794397"/>
            <a:ext cx="192524" cy="329208"/>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Times New Roman" panose="02020603050405020304" pitchFamily="18" charset="0"/>
                <a:ea typeface="Prompt Medium" pitchFamily="34" charset="-122"/>
                <a:cs typeface="Times New Roman" panose="02020603050405020304" pitchFamily="18" charset="0"/>
              </a:rPr>
              <a:t>2</a:t>
            </a:r>
            <a:endParaRPr lang="en-US" sz="2550" dirty="0">
              <a:latin typeface="Times New Roman" panose="02020603050405020304" pitchFamily="18" charset="0"/>
              <a:cs typeface="Times New Roman" panose="02020603050405020304" pitchFamily="18" charset="0"/>
            </a:endParaRPr>
          </a:p>
        </p:txBody>
      </p:sp>
      <p:sp>
        <p:nvSpPr>
          <p:cNvPr id="9" name="Text 7"/>
          <p:cNvSpPr/>
          <p:nvPr/>
        </p:nvSpPr>
        <p:spPr>
          <a:xfrm>
            <a:off x="6049328" y="2681288"/>
            <a:ext cx="2882027"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Times New Roman" panose="02020603050405020304" pitchFamily="18" charset="0"/>
                <a:ea typeface="Prompt Medium" pitchFamily="34" charset="-122"/>
                <a:cs typeface="Times New Roman" panose="02020603050405020304" pitchFamily="18" charset="0"/>
              </a:rPr>
              <a:t>Missed Opportunities</a:t>
            </a:r>
            <a:endParaRPr lang="en-US" sz="2150" dirty="0">
              <a:latin typeface="Times New Roman" panose="02020603050405020304" pitchFamily="18" charset="0"/>
              <a:cs typeface="Times New Roman" panose="02020603050405020304" pitchFamily="18" charset="0"/>
            </a:endParaRPr>
          </a:p>
        </p:txBody>
      </p:sp>
      <p:sp>
        <p:nvSpPr>
          <p:cNvPr id="10" name="Text 8"/>
          <p:cNvSpPr/>
          <p:nvPr/>
        </p:nvSpPr>
        <p:spPr>
          <a:xfrm>
            <a:off x="6049328" y="3172301"/>
            <a:ext cx="3333988" cy="1975247"/>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Times New Roman" panose="02020603050405020304" pitchFamily="18" charset="0"/>
                <a:ea typeface="Mukta Light" pitchFamily="34" charset="-122"/>
                <a:cs typeface="Times New Roman" panose="02020603050405020304" pitchFamily="18" charset="0"/>
              </a:rPr>
              <a:t>Slow response times and lack of actionable insights prevent businesses from adapting quickly to market changes, leading to 15-20% revenue loss.</a:t>
            </a:r>
            <a:endParaRPr lang="en-US" sz="1900" dirty="0">
              <a:latin typeface="Times New Roman" panose="02020603050405020304" pitchFamily="18" charset="0"/>
              <a:cs typeface="Times New Roman" panose="02020603050405020304" pitchFamily="18" charset="0"/>
            </a:endParaRPr>
          </a:p>
        </p:txBody>
      </p:sp>
      <p:sp>
        <p:nvSpPr>
          <p:cNvPr id="11" name="Shape 9"/>
          <p:cNvSpPr/>
          <p:nvPr/>
        </p:nvSpPr>
        <p:spPr>
          <a:xfrm>
            <a:off x="9630132" y="2681288"/>
            <a:ext cx="555427" cy="555427"/>
          </a:xfrm>
          <a:prstGeom prst="roundRect">
            <a:avLst>
              <a:gd name="adj" fmla="val 18669"/>
            </a:avLst>
          </a:prstGeom>
          <a:solidFill>
            <a:srgbClr val="542C49"/>
          </a:solidFill>
          <a:ln w="15240">
            <a:solidFill>
              <a:srgbClr val="6D4562"/>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2" name="Text 10"/>
          <p:cNvSpPr/>
          <p:nvPr/>
        </p:nvSpPr>
        <p:spPr>
          <a:xfrm>
            <a:off x="9812298" y="2794397"/>
            <a:ext cx="190976" cy="329208"/>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Times New Roman" panose="02020603050405020304" pitchFamily="18" charset="0"/>
                <a:ea typeface="Prompt Medium" pitchFamily="34" charset="-122"/>
                <a:cs typeface="Times New Roman" panose="02020603050405020304" pitchFamily="18" charset="0"/>
              </a:rPr>
              <a:t>3</a:t>
            </a:r>
            <a:endParaRPr lang="en-US" sz="2550" dirty="0">
              <a:latin typeface="Times New Roman" panose="02020603050405020304" pitchFamily="18" charset="0"/>
              <a:cs typeface="Times New Roman" panose="02020603050405020304" pitchFamily="18" charset="0"/>
            </a:endParaRPr>
          </a:p>
        </p:txBody>
      </p:sp>
      <p:sp>
        <p:nvSpPr>
          <p:cNvPr id="13" name="Text 11"/>
          <p:cNvSpPr/>
          <p:nvPr/>
        </p:nvSpPr>
        <p:spPr>
          <a:xfrm>
            <a:off x="10432375" y="2681288"/>
            <a:ext cx="2900124"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Times New Roman" panose="02020603050405020304" pitchFamily="18" charset="0"/>
                <a:ea typeface="Prompt Medium" pitchFamily="34" charset="-122"/>
                <a:cs typeface="Times New Roman" panose="02020603050405020304" pitchFamily="18" charset="0"/>
              </a:rPr>
              <a:t>Reduced Productivity</a:t>
            </a:r>
            <a:endParaRPr lang="en-US" sz="2150" dirty="0">
              <a:latin typeface="Times New Roman" panose="02020603050405020304" pitchFamily="18" charset="0"/>
              <a:cs typeface="Times New Roman" panose="02020603050405020304" pitchFamily="18" charset="0"/>
            </a:endParaRPr>
          </a:p>
        </p:txBody>
      </p:sp>
      <p:sp>
        <p:nvSpPr>
          <p:cNvPr id="14" name="Text 12"/>
          <p:cNvSpPr/>
          <p:nvPr/>
        </p:nvSpPr>
        <p:spPr>
          <a:xfrm>
            <a:off x="10432375" y="3172301"/>
            <a:ext cx="3333988"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Times New Roman" panose="02020603050405020304" pitchFamily="18" charset="0"/>
                <a:ea typeface="Mukta Light" pitchFamily="34" charset="-122"/>
                <a:cs typeface="Times New Roman" panose="02020603050405020304" pitchFamily="18" charset="0"/>
              </a:rPr>
              <a:t>Inefficient systems can cause employees to waste time on manual tasks, resulting in a 20% increase in operational costs.</a:t>
            </a:r>
            <a:endParaRPr lang="en-US" sz="1900" dirty="0">
              <a:latin typeface="Times New Roman" panose="02020603050405020304" pitchFamily="18" charset="0"/>
              <a:cs typeface="Times New Roman" panose="02020603050405020304" pitchFamily="18" charset="0"/>
            </a:endParaRPr>
          </a:p>
        </p:txBody>
      </p:sp>
      <p:sp>
        <p:nvSpPr>
          <p:cNvPr id="15" name="Text 13"/>
          <p:cNvSpPr/>
          <p:nvPr/>
        </p:nvSpPr>
        <p:spPr>
          <a:xfrm>
            <a:off x="864037" y="5425202"/>
            <a:ext cx="12902327"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Times New Roman" panose="02020603050405020304" pitchFamily="18" charset="0"/>
                <a:ea typeface="Mukta Light" pitchFamily="34" charset="-122"/>
                <a:cs typeface="Times New Roman" panose="02020603050405020304" pitchFamily="18" charset="0"/>
              </a:rPr>
              <a:t>The key problem we are solving is operational inefficiencies in businesses that lead to significant financial losses, resource wastage, and reduced productivity. Many organizations face challenges in identifying, diagnosing, and addressing inefficiencies across various operations such as supply chain, workforce management, inventory control, and resource allocation. This problem is prevalent across multiple industries, including manufacturing, retail, logistics, and healthcare.</a:t>
            </a:r>
            <a:endParaRPr lang="en-US" sz="1900" dirty="0">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035D05DF-345B-C5FE-D341-BDB0BBB28802}"/>
              </a:ext>
            </a:extLst>
          </p:cNvPr>
          <p:cNvSpPr/>
          <p:nvPr/>
        </p:nvSpPr>
        <p:spPr>
          <a:xfrm>
            <a:off x="12885362" y="7761930"/>
            <a:ext cx="1696177" cy="411829"/>
          </a:xfrm>
          <a:prstGeom prst="roundRect">
            <a:avLst/>
          </a:prstGeom>
          <a:solidFill>
            <a:srgbClr val="0B0C23"/>
          </a:solidFill>
          <a:ln>
            <a:solidFill>
              <a:srgbClr val="0B0C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1140857"/>
            <a:ext cx="10225088"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Times New Roman" panose="02020603050405020304" pitchFamily="18" charset="0"/>
                <a:ea typeface="Prompt Medium" pitchFamily="34" charset="-122"/>
                <a:cs typeface="Times New Roman" panose="02020603050405020304" pitchFamily="18" charset="0"/>
              </a:rPr>
              <a:t>Our Solution: A Scalable Data Pipeline</a:t>
            </a:r>
            <a:endParaRPr lang="en-US" sz="4300" dirty="0">
              <a:latin typeface="Times New Roman" panose="02020603050405020304" pitchFamily="18" charset="0"/>
              <a:cs typeface="Times New Roman" panose="02020603050405020304" pitchFamily="18" charset="0"/>
            </a:endParaRPr>
          </a:p>
        </p:txBody>
      </p:sp>
      <p:sp>
        <p:nvSpPr>
          <p:cNvPr id="3" name="Text 1"/>
          <p:cNvSpPr/>
          <p:nvPr/>
        </p:nvSpPr>
        <p:spPr>
          <a:xfrm>
            <a:off x="864037" y="2443758"/>
            <a:ext cx="2743200"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Times New Roman" panose="02020603050405020304" pitchFamily="18" charset="0"/>
                <a:ea typeface="Prompt Medium" pitchFamily="34" charset="-122"/>
                <a:cs typeface="Times New Roman" panose="02020603050405020304" pitchFamily="18" charset="0"/>
              </a:rPr>
              <a:t>Solution Overview</a:t>
            </a:r>
            <a:endParaRPr lang="en-US" sz="2150" dirty="0">
              <a:latin typeface="Times New Roman" panose="02020603050405020304" pitchFamily="18" charset="0"/>
              <a:cs typeface="Times New Roman" panose="02020603050405020304" pitchFamily="18" charset="0"/>
            </a:endParaRPr>
          </a:p>
        </p:txBody>
      </p:sp>
      <p:sp>
        <p:nvSpPr>
          <p:cNvPr id="4" name="Text 2"/>
          <p:cNvSpPr/>
          <p:nvPr/>
        </p:nvSpPr>
        <p:spPr>
          <a:xfrm>
            <a:off x="864037" y="3033474"/>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Times New Roman" panose="02020603050405020304" pitchFamily="18" charset="0"/>
                <a:ea typeface="Mukta Light" pitchFamily="34" charset="-122"/>
                <a:cs typeface="Times New Roman" panose="02020603050405020304" pitchFamily="18" charset="0"/>
              </a:rPr>
              <a:t>Building a scalable cloud-based data pipeline designed to diagnose and address operational inefficiencies that lead to business losses.</a:t>
            </a:r>
            <a:endParaRPr lang="en-US" sz="1900" dirty="0">
              <a:latin typeface="Times New Roman" panose="02020603050405020304" pitchFamily="18" charset="0"/>
              <a:cs typeface="Times New Roman" panose="02020603050405020304" pitchFamily="18" charset="0"/>
            </a:endParaRPr>
          </a:p>
        </p:txBody>
      </p:sp>
      <p:sp>
        <p:nvSpPr>
          <p:cNvPr id="5" name="Text 3"/>
          <p:cNvSpPr/>
          <p:nvPr/>
        </p:nvSpPr>
        <p:spPr>
          <a:xfrm>
            <a:off x="5372695" y="2443758"/>
            <a:ext cx="2743200"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Times New Roman" panose="02020603050405020304" pitchFamily="18" charset="0"/>
                <a:ea typeface="Prompt Medium" pitchFamily="34" charset="-122"/>
                <a:cs typeface="Times New Roman" panose="02020603050405020304" pitchFamily="18" charset="0"/>
              </a:rPr>
              <a:t>Data Needed</a:t>
            </a:r>
            <a:endParaRPr lang="en-US" sz="2150" dirty="0">
              <a:latin typeface="Times New Roman" panose="02020603050405020304" pitchFamily="18" charset="0"/>
              <a:cs typeface="Times New Roman" panose="02020603050405020304" pitchFamily="18" charset="0"/>
            </a:endParaRPr>
          </a:p>
        </p:txBody>
      </p:sp>
      <p:sp>
        <p:nvSpPr>
          <p:cNvPr id="6" name="Text 4"/>
          <p:cNvSpPr/>
          <p:nvPr/>
        </p:nvSpPr>
        <p:spPr>
          <a:xfrm>
            <a:off x="5372695" y="3033474"/>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Times New Roman" panose="02020603050405020304" pitchFamily="18" charset="0"/>
                <a:ea typeface="Mukta Light" pitchFamily="34" charset="-122"/>
                <a:cs typeface="Times New Roman" panose="02020603050405020304" pitchFamily="18" charset="0"/>
              </a:rPr>
              <a:t>Operational data (performance metrics) and transactional data (sales, expenses, inventory management) are necessary for diagnosing inefficiencies.</a:t>
            </a:r>
            <a:endParaRPr lang="en-US" sz="1900" dirty="0">
              <a:latin typeface="Times New Roman" panose="02020603050405020304" pitchFamily="18" charset="0"/>
              <a:cs typeface="Times New Roman" panose="02020603050405020304" pitchFamily="18" charset="0"/>
            </a:endParaRPr>
          </a:p>
        </p:txBody>
      </p:sp>
      <p:sp>
        <p:nvSpPr>
          <p:cNvPr id="7" name="Text 5"/>
          <p:cNvSpPr/>
          <p:nvPr/>
        </p:nvSpPr>
        <p:spPr>
          <a:xfrm>
            <a:off x="9881354" y="2443758"/>
            <a:ext cx="2743200"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Times New Roman" panose="02020603050405020304" pitchFamily="18" charset="0"/>
                <a:ea typeface="Prompt Medium" pitchFamily="34" charset="-122"/>
                <a:cs typeface="Times New Roman" panose="02020603050405020304" pitchFamily="18" charset="0"/>
              </a:rPr>
              <a:t>Data Sources</a:t>
            </a:r>
            <a:endParaRPr lang="en-US" sz="2150" dirty="0">
              <a:latin typeface="Times New Roman" panose="02020603050405020304" pitchFamily="18" charset="0"/>
              <a:cs typeface="Times New Roman" panose="02020603050405020304" pitchFamily="18" charset="0"/>
            </a:endParaRPr>
          </a:p>
        </p:txBody>
      </p:sp>
      <p:sp>
        <p:nvSpPr>
          <p:cNvPr id="8" name="Text 6"/>
          <p:cNvSpPr/>
          <p:nvPr/>
        </p:nvSpPr>
        <p:spPr>
          <a:xfrm>
            <a:off x="9881354" y="3033474"/>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Times New Roman" panose="02020603050405020304" pitchFamily="18" charset="0"/>
                <a:ea typeface="Mukta Light" pitchFamily="34" charset="-122"/>
                <a:cs typeface="Times New Roman" panose="02020603050405020304" pitchFamily="18" charset="0"/>
              </a:rPr>
              <a:t>Internal business systems (company databases, ERP software) and external data sources (market data, social media feeds) will be utilized.</a:t>
            </a:r>
            <a:endParaRPr lang="en-US" sz="1900" dirty="0">
              <a:latin typeface="Times New Roman" panose="02020603050405020304" pitchFamily="18" charset="0"/>
              <a:cs typeface="Times New Roman" panose="02020603050405020304" pitchFamily="18" charset="0"/>
            </a:endParaRPr>
          </a:p>
        </p:txBody>
      </p:sp>
      <p:sp>
        <p:nvSpPr>
          <p:cNvPr id="9" name="Text 7"/>
          <p:cNvSpPr/>
          <p:nvPr/>
        </p:nvSpPr>
        <p:spPr>
          <a:xfrm>
            <a:off x="864037" y="5508546"/>
            <a:ext cx="12902327"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Times New Roman" panose="02020603050405020304" pitchFamily="18" charset="0"/>
                <a:ea typeface="Mukta Light" pitchFamily="34" charset="-122"/>
                <a:cs typeface="Times New Roman" panose="02020603050405020304" pitchFamily="18" charset="0"/>
              </a:rPr>
              <a:t>Our solution involves building a scalable cloud-based data pipeline designed to diagnose and address operational inefficiencies that lead to business losses. The pipeline will leverage a combination of AWS cloud services to ingest, process, and analyze data, generating actionable insights to optimize various aspects of business operations. We aim to integrate both real-time streaming and historical data to enable continuous monitoring and optimization of business processes.</a:t>
            </a:r>
            <a:endParaRPr lang="en-US" sz="1900" dirty="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403DB253-1D46-E97B-7CAC-0B9784E65DA3}"/>
              </a:ext>
            </a:extLst>
          </p:cNvPr>
          <p:cNvSpPr/>
          <p:nvPr/>
        </p:nvSpPr>
        <p:spPr>
          <a:xfrm>
            <a:off x="12885362" y="7761930"/>
            <a:ext cx="1696177" cy="411829"/>
          </a:xfrm>
          <a:prstGeom prst="roundRect">
            <a:avLst/>
          </a:prstGeom>
          <a:solidFill>
            <a:srgbClr val="0B0C23"/>
          </a:solidFill>
          <a:ln>
            <a:solidFill>
              <a:srgbClr val="0B0C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5924" y="857964"/>
            <a:ext cx="7678936" cy="576263"/>
          </a:xfrm>
          <a:prstGeom prst="rect">
            <a:avLst/>
          </a:prstGeom>
          <a:noFill/>
          <a:ln/>
        </p:spPr>
        <p:txBody>
          <a:bodyPr wrap="none" lIns="0" tIns="0" rIns="0" bIns="0" rtlCol="0" anchor="t"/>
          <a:lstStyle/>
          <a:p>
            <a:pPr marL="0" indent="0">
              <a:lnSpc>
                <a:spcPts val="4500"/>
              </a:lnSpc>
              <a:buNone/>
            </a:pPr>
            <a:r>
              <a:rPr lang="en-US" sz="3600" dirty="0">
                <a:solidFill>
                  <a:srgbClr val="C6BFEE"/>
                </a:solidFill>
                <a:latin typeface="Times New Roman" panose="02020603050405020304" pitchFamily="18" charset="0"/>
                <a:ea typeface="Prompt Medium" pitchFamily="34" charset="-122"/>
                <a:cs typeface="Times New Roman" panose="02020603050405020304" pitchFamily="18" charset="0"/>
              </a:rPr>
              <a:t>ETL Pipeline Overview (CRISP-DM)</a:t>
            </a:r>
            <a:endParaRPr lang="en-US" sz="360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725924" y="1745337"/>
            <a:ext cx="1037153" cy="1244560"/>
          </a:xfrm>
          <a:prstGeom prst="rect">
            <a:avLst/>
          </a:prstGeom>
        </p:spPr>
      </p:pic>
      <p:sp>
        <p:nvSpPr>
          <p:cNvPr id="5" name="Text 1"/>
          <p:cNvSpPr/>
          <p:nvPr/>
        </p:nvSpPr>
        <p:spPr>
          <a:xfrm>
            <a:off x="2074188" y="1952744"/>
            <a:ext cx="2304812" cy="288131"/>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Times New Roman" panose="02020603050405020304" pitchFamily="18" charset="0"/>
                <a:ea typeface="Prompt Medium" pitchFamily="34" charset="-122"/>
                <a:cs typeface="Times New Roman" panose="02020603050405020304" pitchFamily="18" charset="0"/>
              </a:rPr>
              <a:t>Extract</a:t>
            </a:r>
            <a:endParaRPr lang="en-US" sz="1800" dirty="0">
              <a:latin typeface="Times New Roman" panose="02020603050405020304" pitchFamily="18" charset="0"/>
              <a:cs typeface="Times New Roman" panose="02020603050405020304" pitchFamily="18" charset="0"/>
            </a:endParaRPr>
          </a:p>
        </p:txBody>
      </p:sp>
      <p:sp>
        <p:nvSpPr>
          <p:cNvPr id="6" name="Text 2"/>
          <p:cNvSpPr/>
          <p:nvPr/>
        </p:nvSpPr>
        <p:spPr>
          <a:xfrm>
            <a:off x="2074188" y="2365296"/>
            <a:ext cx="6343888" cy="331827"/>
          </a:xfrm>
          <a:prstGeom prst="rect">
            <a:avLst/>
          </a:prstGeom>
          <a:noFill/>
          <a:ln/>
        </p:spPr>
        <p:txBody>
          <a:bodyPr wrap="none" lIns="0" tIns="0" rIns="0" bIns="0" rtlCol="0" anchor="t"/>
          <a:lstStyle/>
          <a:p>
            <a:pPr marL="0" indent="0" algn="l">
              <a:lnSpc>
                <a:spcPts val="2600"/>
              </a:lnSpc>
              <a:buNone/>
            </a:pPr>
            <a:r>
              <a:rPr lang="en-US" sz="1600" dirty="0">
                <a:solidFill>
                  <a:srgbClr val="DAD8E9"/>
                </a:solidFill>
                <a:latin typeface="Times New Roman" panose="02020603050405020304" pitchFamily="18" charset="0"/>
                <a:ea typeface="Mukta Light" pitchFamily="34" charset="-122"/>
                <a:cs typeface="Times New Roman" panose="02020603050405020304" pitchFamily="18" charset="0"/>
              </a:rPr>
              <a:t>Gather data from ERP systems and sales databases using AWS Glue.</a:t>
            </a:r>
            <a:endParaRPr lang="en-US" sz="16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725924" y="2989898"/>
            <a:ext cx="1037153" cy="1244560"/>
          </a:xfrm>
          <a:prstGeom prst="rect">
            <a:avLst/>
          </a:prstGeom>
        </p:spPr>
      </p:pic>
      <p:sp>
        <p:nvSpPr>
          <p:cNvPr id="8" name="Text 3"/>
          <p:cNvSpPr/>
          <p:nvPr/>
        </p:nvSpPr>
        <p:spPr>
          <a:xfrm>
            <a:off x="2074188" y="3197304"/>
            <a:ext cx="2304812" cy="288131"/>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Times New Roman" panose="02020603050405020304" pitchFamily="18" charset="0"/>
                <a:ea typeface="Prompt Medium" pitchFamily="34" charset="-122"/>
                <a:cs typeface="Times New Roman" panose="02020603050405020304" pitchFamily="18" charset="0"/>
              </a:rPr>
              <a:t>Transform</a:t>
            </a:r>
            <a:endParaRPr lang="en-US" sz="1800" dirty="0">
              <a:latin typeface="Times New Roman" panose="02020603050405020304" pitchFamily="18" charset="0"/>
              <a:cs typeface="Times New Roman" panose="02020603050405020304" pitchFamily="18" charset="0"/>
            </a:endParaRPr>
          </a:p>
        </p:txBody>
      </p:sp>
      <p:sp>
        <p:nvSpPr>
          <p:cNvPr id="9" name="Text 4"/>
          <p:cNvSpPr/>
          <p:nvPr/>
        </p:nvSpPr>
        <p:spPr>
          <a:xfrm>
            <a:off x="2074188" y="3609856"/>
            <a:ext cx="6343888" cy="331827"/>
          </a:xfrm>
          <a:prstGeom prst="rect">
            <a:avLst/>
          </a:prstGeom>
          <a:noFill/>
          <a:ln/>
        </p:spPr>
        <p:txBody>
          <a:bodyPr wrap="none" lIns="0" tIns="0" rIns="0" bIns="0" rtlCol="0" anchor="t"/>
          <a:lstStyle/>
          <a:p>
            <a:pPr marL="0" indent="0" algn="l">
              <a:lnSpc>
                <a:spcPts val="2600"/>
              </a:lnSpc>
              <a:buNone/>
            </a:pPr>
            <a:r>
              <a:rPr lang="en-US" sz="1600" dirty="0">
                <a:solidFill>
                  <a:srgbClr val="DAD8E9"/>
                </a:solidFill>
                <a:latin typeface="Times New Roman" panose="02020603050405020304" pitchFamily="18" charset="0"/>
                <a:ea typeface="Mukta Light" pitchFamily="34" charset="-122"/>
                <a:cs typeface="Times New Roman" panose="02020603050405020304" pitchFamily="18" charset="0"/>
              </a:rPr>
              <a:t>Clean and preprocess the data using AWS Glue.</a:t>
            </a:r>
            <a:endParaRPr lang="en-US" sz="16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725924" y="4234458"/>
            <a:ext cx="1037153" cy="1244560"/>
          </a:xfrm>
          <a:prstGeom prst="rect">
            <a:avLst/>
          </a:prstGeom>
        </p:spPr>
      </p:pic>
      <p:sp>
        <p:nvSpPr>
          <p:cNvPr id="11" name="Text 5"/>
          <p:cNvSpPr/>
          <p:nvPr/>
        </p:nvSpPr>
        <p:spPr>
          <a:xfrm>
            <a:off x="2074188" y="4441865"/>
            <a:ext cx="2304812" cy="288131"/>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Times New Roman" panose="02020603050405020304" pitchFamily="18" charset="0"/>
                <a:ea typeface="Prompt Medium" pitchFamily="34" charset="-122"/>
                <a:cs typeface="Times New Roman" panose="02020603050405020304" pitchFamily="18" charset="0"/>
              </a:rPr>
              <a:t>Load</a:t>
            </a:r>
            <a:endParaRPr lang="en-US" sz="1800" dirty="0">
              <a:latin typeface="Times New Roman" panose="02020603050405020304" pitchFamily="18" charset="0"/>
              <a:cs typeface="Times New Roman" panose="02020603050405020304" pitchFamily="18" charset="0"/>
            </a:endParaRPr>
          </a:p>
        </p:txBody>
      </p:sp>
      <p:sp>
        <p:nvSpPr>
          <p:cNvPr id="12" name="Text 6"/>
          <p:cNvSpPr/>
          <p:nvPr/>
        </p:nvSpPr>
        <p:spPr>
          <a:xfrm>
            <a:off x="2074188" y="4854416"/>
            <a:ext cx="6343888" cy="331827"/>
          </a:xfrm>
          <a:prstGeom prst="rect">
            <a:avLst/>
          </a:prstGeom>
          <a:noFill/>
          <a:ln/>
        </p:spPr>
        <p:txBody>
          <a:bodyPr wrap="none" lIns="0" tIns="0" rIns="0" bIns="0" rtlCol="0" anchor="t"/>
          <a:lstStyle/>
          <a:p>
            <a:pPr marL="0" indent="0" algn="l">
              <a:lnSpc>
                <a:spcPts val="2600"/>
              </a:lnSpc>
              <a:buNone/>
            </a:pPr>
            <a:r>
              <a:rPr lang="en-US" sz="1600" dirty="0">
                <a:solidFill>
                  <a:srgbClr val="DAD8E9"/>
                </a:solidFill>
                <a:latin typeface="Times New Roman" panose="02020603050405020304" pitchFamily="18" charset="0"/>
                <a:ea typeface="Mukta Light" pitchFamily="34" charset="-122"/>
                <a:cs typeface="Times New Roman" panose="02020603050405020304" pitchFamily="18" charset="0"/>
              </a:rPr>
              <a:t>Store processed data in Amazon S3.</a:t>
            </a:r>
            <a:endParaRPr lang="en-US" sz="1600" dirty="0">
              <a:latin typeface="Times New Roman" panose="02020603050405020304" pitchFamily="18" charset="0"/>
              <a:cs typeface="Times New Roman" panose="02020603050405020304" pitchFamily="18" charset="0"/>
            </a:endParaRPr>
          </a:p>
        </p:txBody>
      </p:sp>
      <p:sp>
        <p:nvSpPr>
          <p:cNvPr id="13" name="Text 7"/>
          <p:cNvSpPr/>
          <p:nvPr/>
        </p:nvSpPr>
        <p:spPr>
          <a:xfrm>
            <a:off x="725924" y="5712381"/>
            <a:ext cx="7692152" cy="1659136"/>
          </a:xfrm>
          <a:prstGeom prst="rect">
            <a:avLst/>
          </a:prstGeom>
          <a:noFill/>
          <a:ln/>
        </p:spPr>
        <p:txBody>
          <a:bodyPr wrap="square" lIns="0" tIns="0" rIns="0" bIns="0" rtlCol="0" anchor="t"/>
          <a:lstStyle/>
          <a:p>
            <a:pPr marL="0" indent="0">
              <a:lnSpc>
                <a:spcPts val="2600"/>
              </a:lnSpc>
              <a:buNone/>
            </a:pPr>
            <a:r>
              <a:rPr lang="en-US" sz="1600" dirty="0">
                <a:solidFill>
                  <a:srgbClr val="DAD8E9"/>
                </a:solidFill>
                <a:latin typeface="Times New Roman" panose="02020603050405020304" pitchFamily="18" charset="0"/>
                <a:ea typeface="Mukta Light" pitchFamily="34" charset="-122"/>
                <a:cs typeface="Times New Roman" panose="02020603050405020304" pitchFamily="18" charset="0"/>
              </a:rPr>
              <a:t>The ETL pipeline aligns with the CRISP-DM methodology, ensuring that data is collected, prepared, and stored effectively for modeling and evaluation. We extract data from various sources, transform it by cleaning and preprocessing, and then load it into scalable storage solutions. This pipeline ensures that data is collected, prepared, and stored effectively for modeling and evaluation.</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8314" y="627221"/>
            <a:ext cx="5850255" cy="633532"/>
          </a:xfrm>
          <a:prstGeom prst="rect">
            <a:avLst/>
          </a:prstGeom>
          <a:noFill/>
          <a:ln/>
        </p:spPr>
        <p:txBody>
          <a:bodyPr wrap="none" lIns="0" tIns="0" rIns="0" bIns="0" rtlCol="0" anchor="t"/>
          <a:lstStyle/>
          <a:p>
            <a:pPr marL="0" indent="0">
              <a:lnSpc>
                <a:spcPts val="4950"/>
              </a:lnSpc>
              <a:buNone/>
            </a:pPr>
            <a:r>
              <a:rPr lang="en-US" sz="3950" dirty="0">
                <a:solidFill>
                  <a:srgbClr val="C6BFEE"/>
                </a:solidFill>
                <a:latin typeface="Times New Roman" panose="02020603050405020304" pitchFamily="18" charset="0"/>
                <a:ea typeface="Prompt Medium" pitchFamily="34" charset="-122"/>
                <a:cs typeface="Times New Roman" panose="02020603050405020304" pitchFamily="18" charset="0"/>
              </a:rPr>
              <a:t>CRISP-DM Methodology</a:t>
            </a:r>
            <a:endParaRPr lang="en-US" sz="3950" dirty="0">
              <a:latin typeface="Times New Roman" panose="02020603050405020304" pitchFamily="18" charset="0"/>
              <a:cs typeface="Times New Roman" panose="02020603050405020304" pitchFamily="18" charset="0"/>
            </a:endParaRPr>
          </a:p>
        </p:txBody>
      </p:sp>
      <p:sp>
        <p:nvSpPr>
          <p:cNvPr id="3" name="Text 1"/>
          <p:cNvSpPr/>
          <p:nvPr/>
        </p:nvSpPr>
        <p:spPr>
          <a:xfrm>
            <a:off x="1987034" y="2146816"/>
            <a:ext cx="2992874" cy="316825"/>
          </a:xfrm>
          <a:prstGeom prst="rect">
            <a:avLst/>
          </a:prstGeom>
          <a:noFill/>
          <a:ln/>
        </p:spPr>
        <p:txBody>
          <a:bodyPr wrap="none" lIns="0" tIns="0" rIns="0" bIns="0" rtlCol="0" anchor="t"/>
          <a:lstStyle/>
          <a:p>
            <a:pPr marL="0" indent="0" algn="r">
              <a:lnSpc>
                <a:spcPts val="2450"/>
              </a:lnSpc>
              <a:buNone/>
            </a:pPr>
            <a:r>
              <a:rPr lang="en-US" sz="1950" dirty="0">
                <a:solidFill>
                  <a:srgbClr val="DAD8E9"/>
                </a:solidFill>
                <a:latin typeface="Times New Roman" panose="02020603050405020304" pitchFamily="18" charset="0"/>
                <a:ea typeface="Prompt Medium" pitchFamily="34" charset="-122"/>
                <a:cs typeface="Times New Roman" panose="02020603050405020304" pitchFamily="18" charset="0"/>
              </a:rPr>
              <a:t>Business Understanding</a:t>
            </a:r>
            <a:endParaRPr lang="en-US" sz="195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5207913" y="1716881"/>
            <a:ext cx="4214455" cy="4214455"/>
          </a:xfrm>
          <a:prstGeom prst="rect">
            <a:avLst/>
          </a:prstGeom>
        </p:spPr>
      </p:pic>
      <p:sp>
        <p:nvSpPr>
          <p:cNvPr id="5" name="Text 2"/>
          <p:cNvSpPr/>
          <p:nvPr/>
        </p:nvSpPr>
        <p:spPr>
          <a:xfrm>
            <a:off x="6754713" y="2210693"/>
            <a:ext cx="106680" cy="456248"/>
          </a:xfrm>
          <a:prstGeom prst="rect">
            <a:avLst/>
          </a:prstGeom>
          <a:noFill/>
          <a:ln/>
        </p:spPr>
        <p:txBody>
          <a:bodyPr wrap="none" lIns="0" tIns="0" rIns="0" bIns="0" rtlCol="0" anchor="t"/>
          <a:lstStyle/>
          <a:p>
            <a:pPr marL="0" indent="0">
              <a:lnSpc>
                <a:spcPts val="3550"/>
              </a:lnSpc>
              <a:buNone/>
            </a:pPr>
            <a:r>
              <a:rPr lang="en-US" sz="2200" dirty="0">
                <a:solidFill>
                  <a:srgbClr val="DAD8E9"/>
                </a:solidFill>
                <a:latin typeface="Times New Roman" panose="02020603050405020304" pitchFamily="18" charset="0"/>
                <a:ea typeface="Prompt Medium" pitchFamily="34" charset="-122"/>
                <a:cs typeface="Times New Roman" panose="02020603050405020304" pitchFamily="18" charset="0"/>
              </a:rPr>
              <a:t>1</a:t>
            </a:r>
            <a:endParaRPr lang="en-US" sz="2200" dirty="0">
              <a:latin typeface="Times New Roman" panose="02020603050405020304" pitchFamily="18" charset="0"/>
              <a:cs typeface="Times New Roman" panose="02020603050405020304" pitchFamily="18" charset="0"/>
            </a:endParaRPr>
          </a:p>
        </p:txBody>
      </p:sp>
      <p:sp>
        <p:nvSpPr>
          <p:cNvPr id="6" name="Text 3"/>
          <p:cNvSpPr/>
          <p:nvPr/>
        </p:nvSpPr>
        <p:spPr>
          <a:xfrm>
            <a:off x="9650373" y="2146816"/>
            <a:ext cx="2534245" cy="316825"/>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Times New Roman" panose="02020603050405020304" pitchFamily="18" charset="0"/>
                <a:ea typeface="Prompt Medium" pitchFamily="34" charset="-122"/>
                <a:cs typeface="Times New Roman" panose="02020603050405020304" pitchFamily="18" charset="0"/>
              </a:rPr>
              <a:t>Data Understanding</a:t>
            </a:r>
            <a:endParaRPr lang="en-US" sz="1950"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5207913" y="1716881"/>
            <a:ext cx="4214455" cy="4214455"/>
          </a:xfrm>
          <a:prstGeom prst="rect">
            <a:avLst/>
          </a:prstGeom>
        </p:spPr>
      </p:pic>
      <p:sp>
        <p:nvSpPr>
          <p:cNvPr id="8" name="Text 4"/>
          <p:cNvSpPr/>
          <p:nvPr/>
        </p:nvSpPr>
        <p:spPr>
          <a:xfrm>
            <a:off x="8177867" y="2464296"/>
            <a:ext cx="166807" cy="456248"/>
          </a:xfrm>
          <a:prstGeom prst="rect">
            <a:avLst/>
          </a:prstGeom>
          <a:noFill/>
          <a:ln/>
        </p:spPr>
        <p:txBody>
          <a:bodyPr wrap="none" lIns="0" tIns="0" rIns="0" bIns="0" rtlCol="0" anchor="t"/>
          <a:lstStyle/>
          <a:p>
            <a:pPr marL="0" indent="0">
              <a:lnSpc>
                <a:spcPts val="3550"/>
              </a:lnSpc>
              <a:buNone/>
            </a:pPr>
            <a:r>
              <a:rPr lang="en-US" sz="2200" dirty="0">
                <a:solidFill>
                  <a:srgbClr val="DAD8E9"/>
                </a:solidFill>
                <a:latin typeface="Times New Roman" panose="02020603050405020304" pitchFamily="18" charset="0"/>
                <a:ea typeface="Prompt Medium" pitchFamily="34" charset="-122"/>
                <a:cs typeface="Times New Roman" panose="02020603050405020304" pitchFamily="18" charset="0"/>
              </a:rPr>
              <a:t>2</a:t>
            </a:r>
            <a:endParaRPr lang="en-US" sz="2200" dirty="0">
              <a:latin typeface="Times New Roman" panose="02020603050405020304" pitchFamily="18" charset="0"/>
              <a:cs typeface="Times New Roman" panose="02020603050405020304" pitchFamily="18" charset="0"/>
            </a:endParaRPr>
          </a:p>
        </p:txBody>
      </p:sp>
      <p:sp>
        <p:nvSpPr>
          <p:cNvPr id="9" name="Text 5"/>
          <p:cNvSpPr/>
          <p:nvPr/>
        </p:nvSpPr>
        <p:spPr>
          <a:xfrm>
            <a:off x="9878497" y="3665577"/>
            <a:ext cx="2534245" cy="316825"/>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Times New Roman" panose="02020603050405020304" pitchFamily="18" charset="0"/>
                <a:ea typeface="Prompt Medium" pitchFamily="34" charset="-122"/>
                <a:cs typeface="Times New Roman" panose="02020603050405020304" pitchFamily="18" charset="0"/>
              </a:rPr>
              <a:t>Data Preparation</a:t>
            </a:r>
            <a:endParaRPr lang="en-US" sz="195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5"/>
          <a:stretch>
            <a:fillRect/>
          </a:stretch>
        </p:blipFill>
        <p:spPr>
          <a:xfrm>
            <a:off x="5207913" y="1716881"/>
            <a:ext cx="4214455" cy="4214455"/>
          </a:xfrm>
          <a:prstGeom prst="rect">
            <a:avLst/>
          </a:prstGeom>
        </p:spPr>
      </p:pic>
      <p:sp>
        <p:nvSpPr>
          <p:cNvPr id="11" name="Text 6"/>
          <p:cNvSpPr/>
          <p:nvPr/>
        </p:nvSpPr>
        <p:spPr>
          <a:xfrm>
            <a:off x="8685431" y="3849469"/>
            <a:ext cx="165378" cy="456248"/>
          </a:xfrm>
          <a:prstGeom prst="rect">
            <a:avLst/>
          </a:prstGeom>
          <a:noFill/>
          <a:ln/>
        </p:spPr>
        <p:txBody>
          <a:bodyPr wrap="none" lIns="0" tIns="0" rIns="0" bIns="0" rtlCol="0" anchor="t"/>
          <a:lstStyle/>
          <a:p>
            <a:pPr marL="0" indent="0">
              <a:lnSpc>
                <a:spcPts val="3550"/>
              </a:lnSpc>
              <a:buNone/>
            </a:pPr>
            <a:r>
              <a:rPr lang="en-US" sz="2200" dirty="0">
                <a:solidFill>
                  <a:srgbClr val="DAD8E9"/>
                </a:solidFill>
                <a:latin typeface="Times New Roman" panose="02020603050405020304" pitchFamily="18" charset="0"/>
                <a:ea typeface="Prompt Medium" pitchFamily="34" charset="-122"/>
                <a:cs typeface="Times New Roman" panose="02020603050405020304" pitchFamily="18" charset="0"/>
              </a:rPr>
              <a:t>3</a:t>
            </a:r>
            <a:endParaRPr lang="en-US" sz="2200" dirty="0">
              <a:latin typeface="Times New Roman" panose="02020603050405020304" pitchFamily="18" charset="0"/>
              <a:cs typeface="Times New Roman" panose="02020603050405020304" pitchFamily="18" charset="0"/>
            </a:endParaRPr>
          </a:p>
        </p:txBody>
      </p:sp>
      <p:sp>
        <p:nvSpPr>
          <p:cNvPr id="12" name="Text 7"/>
          <p:cNvSpPr/>
          <p:nvPr/>
        </p:nvSpPr>
        <p:spPr>
          <a:xfrm>
            <a:off x="9650373" y="5184458"/>
            <a:ext cx="2534245" cy="316825"/>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Times New Roman" panose="02020603050405020304" pitchFamily="18" charset="0"/>
                <a:ea typeface="Prompt Medium" pitchFamily="34" charset="-122"/>
                <a:cs typeface="Times New Roman" panose="02020603050405020304" pitchFamily="18" charset="0"/>
              </a:rPr>
              <a:t>Modeling</a:t>
            </a:r>
            <a:endParaRPr lang="en-US" sz="1950" dirty="0">
              <a:latin typeface="Times New Roman" panose="02020603050405020304" pitchFamily="18" charset="0"/>
              <a:cs typeface="Times New Roman" panose="02020603050405020304" pitchFamily="18" charset="0"/>
            </a:endParaRPr>
          </a:p>
        </p:txBody>
      </p:sp>
      <p:pic>
        <p:nvPicPr>
          <p:cNvPr id="13" name="Image 3" descr="preencoded.png"/>
          <p:cNvPicPr>
            <a:picLocks noChangeAspect="1"/>
          </p:cNvPicPr>
          <p:nvPr/>
        </p:nvPicPr>
        <p:blipFill>
          <a:blip r:embed="rId6"/>
          <a:stretch>
            <a:fillRect/>
          </a:stretch>
        </p:blipFill>
        <p:spPr>
          <a:xfrm>
            <a:off x="5207913" y="1716881"/>
            <a:ext cx="4214455" cy="4214455"/>
          </a:xfrm>
          <a:prstGeom prst="rect">
            <a:avLst/>
          </a:prstGeom>
        </p:spPr>
      </p:pic>
      <p:sp>
        <p:nvSpPr>
          <p:cNvPr id="14" name="Text 8"/>
          <p:cNvSpPr/>
          <p:nvPr/>
        </p:nvSpPr>
        <p:spPr>
          <a:xfrm>
            <a:off x="7735193" y="4981039"/>
            <a:ext cx="173593" cy="456248"/>
          </a:xfrm>
          <a:prstGeom prst="rect">
            <a:avLst/>
          </a:prstGeom>
          <a:noFill/>
          <a:ln/>
        </p:spPr>
        <p:txBody>
          <a:bodyPr wrap="none" lIns="0" tIns="0" rIns="0" bIns="0" rtlCol="0" anchor="t"/>
          <a:lstStyle/>
          <a:p>
            <a:pPr marL="0" indent="0">
              <a:lnSpc>
                <a:spcPts val="3550"/>
              </a:lnSpc>
              <a:buNone/>
            </a:pPr>
            <a:r>
              <a:rPr lang="en-US" sz="2200" dirty="0">
                <a:solidFill>
                  <a:srgbClr val="DAD8E9"/>
                </a:solidFill>
                <a:latin typeface="Times New Roman" panose="02020603050405020304" pitchFamily="18" charset="0"/>
                <a:ea typeface="Prompt Medium" pitchFamily="34" charset="-122"/>
                <a:cs typeface="Times New Roman" panose="02020603050405020304" pitchFamily="18" charset="0"/>
              </a:rPr>
              <a:t>4</a:t>
            </a:r>
            <a:endParaRPr lang="en-US" sz="2200" dirty="0">
              <a:latin typeface="Times New Roman" panose="02020603050405020304" pitchFamily="18" charset="0"/>
              <a:cs typeface="Times New Roman" panose="02020603050405020304" pitchFamily="18" charset="0"/>
            </a:endParaRPr>
          </a:p>
        </p:txBody>
      </p:sp>
      <p:sp>
        <p:nvSpPr>
          <p:cNvPr id="15" name="Text 9"/>
          <p:cNvSpPr/>
          <p:nvPr/>
        </p:nvSpPr>
        <p:spPr>
          <a:xfrm>
            <a:off x="2445663" y="5184458"/>
            <a:ext cx="2534245" cy="316825"/>
          </a:xfrm>
          <a:prstGeom prst="rect">
            <a:avLst/>
          </a:prstGeom>
          <a:noFill/>
          <a:ln/>
        </p:spPr>
        <p:txBody>
          <a:bodyPr wrap="none" lIns="0" tIns="0" rIns="0" bIns="0" rtlCol="0" anchor="t"/>
          <a:lstStyle/>
          <a:p>
            <a:pPr marL="0" indent="0" algn="r">
              <a:lnSpc>
                <a:spcPts val="2450"/>
              </a:lnSpc>
              <a:buNone/>
            </a:pPr>
            <a:r>
              <a:rPr lang="en-US" sz="1950" dirty="0">
                <a:solidFill>
                  <a:srgbClr val="DAD8E9"/>
                </a:solidFill>
                <a:latin typeface="Times New Roman" panose="02020603050405020304" pitchFamily="18" charset="0"/>
                <a:ea typeface="Prompt Medium" pitchFamily="34" charset="-122"/>
                <a:cs typeface="Times New Roman" panose="02020603050405020304" pitchFamily="18" charset="0"/>
              </a:rPr>
              <a:t>Evaluation</a:t>
            </a:r>
            <a:endParaRPr lang="en-US" sz="1950" dirty="0">
              <a:latin typeface="Times New Roman" panose="02020603050405020304" pitchFamily="18" charset="0"/>
              <a:cs typeface="Times New Roman" panose="02020603050405020304" pitchFamily="18" charset="0"/>
            </a:endParaRPr>
          </a:p>
        </p:txBody>
      </p:sp>
      <p:pic>
        <p:nvPicPr>
          <p:cNvPr id="16" name="Image 4" descr="preencoded.png"/>
          <p:cNvPicPr>
            <a:picLocks noChangeAspect="1"/>
          </p:cNvPicPr>
          <p:nvPr/>
        </p:nvPicPr>
        <p:blipFill>
          <a:blip r:embed="rId7"/>
          <a:stretch>
            <a:fillRect/>
          </a:stretch>
        </p:blipFill>
        <p:spPr>
          <a:xfrm>
            <a:off x="5207913" y="1716881"/>
            <a:ext cx="4214455" cy="4214455"/>
          </a:xfrm>
          <a:prstGeom prst="rect">
            <a:avLst/>
          </a:prstGeom>
        </p:spPr>
      </p:pic>
      <p:sp>
        <p:nvSpPr>
          <p:cNvPr id="17" name="Text 10"/>
          <p:cNvSpPr/>
          <p:nvPr/>
        </p:nvSpPr>
        <p:spPr>
          <a:xfrm>
            <a:off x="6286560" y="4727436"/>
            <a:ext cx="164544" cy="456248"/>
          </a:xfrm>
          <a:prstGeom prst="rect">
            <a:avLst/>
          </a:prstGeom>
          <a:noFill/>
          <a:ln/>
        </p:spPr>
        <p:txBody>
          <a:bodyPr wrap="none" lIns="0" tIns="0" rIns="0" bIns="0" rtlCol="0" anchor="t"/>
          <a:lstStyle/>
          <a:p>
            <a:pPr marL="0" indent="0">
              <a:lnSpc>
                <a:spcPts val="3550"/>
              </a:lnSpc>
              <a:buNone/>
            </a:pPr>
            <a:r>
              <a:rPr lang="en-US" sz="2200" dirty="0">
                <a:solidFill>
                  <a:srgbClr val="DAD8E9"/>
                </a:solidFill>
                <a:latin typeface="Times New Roman" panose="02020603050405020304" pitchFamily="18" charset="0"/>
                <a:ea typeface="Prompt Medium" pitchFamily="34" charset="-122"/>
                <a:cs typeface="Times New Roman" panose="02020603050405020304" pitchFamily="18" charset="0"/>
              </a:rPr>
              <a:t>5</a:t>
            </a:r>
            <a:endParaRPr lang="en-US" sz="2200" dirty="0">
              <a:latin typeface="Times New Roman" panose="02020603050405020304" pitchFamily="18" charset="0"/>
              <a:cs typeface="Times New Roman" panose="02020603050405020304" pitchFamily="18" charset="0"/>
            </a:endParaRPr>
          </a:p>
        </p:txBody>
      </p:sp>
      <p:sp>
        <p:nvSpPr>
          <p:cNvPr id="18" name="Text 11"/>
          <p:cNvSpPr/>
          <p:nvPr/>
        </p:nvSpPr>
        <p:spPr>
          <a:xfrm>
            <a:off x="2217539" y="3665577"/>
            <a:ext cx="2534245" cy="316825"/>
          </a:xfrm>
          <a:prstGeom prst="rect">
            <a:avLst/>
          </a:prstGeom>
          <a:noFill/>
          <a:ln/>
        </p:spPr>
        <p:txBody>
          <a:bodyPr wrap="none" lIns="0" tIns="0" rIns="0" bIns="0" rtlCol="0" anchor="t"/>
          <a:lstStyle/>
          <a:p>
            <a:pPr marL="0" indent="0" algn="r">
              <a:lnSpc>
                <a:spcPts val="2450"/>
              </a:lnSpc>
              <a:buNone/>
            </a:pPr>
            <a:r>
              <a:rPr lang="en-US" sz="1950" dirty="0">
                <a:solidFill>
                  <a:srgbClr val="DAD8E9"/>
                </a:solidFill>
                <a:latin typeface="Times New Roman" panose="02020603050405020304" pitchFamily="18" charset="0"/>
                <a:ea typeface="Prompt Medium" pitchFamily="34" charset="-122"/>
                <a:cs typeface="Times New Roman" panose="02020603050405020304" pitchFamily="18" charset="0"/>
              </a:rPr>
              <a:t>Deployment</a:t>
            </a:r>
            <a:endParaRPr lang="en-US" sz="1950" dirty="0">
              <a:latin typeface="Times New Roman" panose="02020603050405020304" pitchFamily="18" charset="0"/>
              <a:cs typeface="Times New Roman" panose="02020603050405020304" pitchFamily="18" charset="0"/>
            </a:endParaRPr>
          </a:p>
        </p:txBody>
      </p:sp>
      <p:pic>
        <p:nvPicPr>
          <p:cNvPr id="19" name="Image 5" descr="preencoded.png"/>
          <p:cNvPicPr>
            <a:picLocks noChangeAspect="1"/>
          </p:cNvPicPr>
          <p:nvPr/>
        </p:nvPicPr>
        <p:blipFill>
          <a:blip r:embed="rId8"/>
          <a:stretch>
            <a:fillRect/>
          </a:stretch>
        </p:blipFill>
        <p:spPr>
          <a:xfrm>
            <a:off x="5207913" y="1716881"/>
            <a:ext cx="4214455" cy="4214455"/>
          </a:xfrm>
          <a:prstGeom prst="rect">
            <a:avLst/>
          </a:prstGeom>
        </p:spPr>
      </p:pic>
      <p:sp>
        <p:nvSpPr>
          <p:cNvPr id="20" name="Text 12"/>
          <p:cNvSpPr/>
          <p:nvPr/>
        </p:nvSpPr>
        <p:spPr>
          <a:xfrm>
            <a:off x="5773757" y="3342263"/>
            <a:ext cx="176451" cy="456248"/>
          </a:xfrm>
          <a:prstGeom prst="rect">
            <a:avLst/>
          </a:prstGeom>
          <a:noFill/>
          <a:ln/>
        </p:spPr>
        <p:txBody>
          <a:bodyPr wrap="none" lIns="0" tIns="0" rIns="0" bIns="0" rtlCol="0" anchor="t"/>
          <a:lstStyle/>
          <a:p>
            <a:pPr marL="0" indent="0">
              <a:lnSpc>
                <a:spcPts val="3550"/>
              </a:lnSpc>
              <a:buNone/>
            </a:pPr>
            <a:r>
              <a:rPr lang="en-US" sz="2200" dirty="0">
                <a:solidFill>
                  <a:srgbClr val="DAD8E9"/>
                </a:solidFill>
                <a:latin typeface="Times New Roman" panose="02020603050405020304" pitchFamily="18" charset="0"/>
                <a:ea typeface="Prompt Medium" pitchFamily="34" charset="-122"/>
                <a:cs typeface="Times New Roman" panose="02020603050405020304" pitchFamily="18" charset="0"/>
              </a:rPr>
              <a:t>6</a:t>
            </a:r>
            <a:endParaRPr lang="en-US" sz="2200" dirty="0">
              <a:latin typeface="Times New Roman" panose="02020603050405020304" pitchFamily="18" charset="0"/>
              <a:cs typeface="Times New Roman" panose="02020603050405020304" pitchFamily="18" charset="0"/>
            </a:endParaRPr>
          </a:p>
        </p:txBody>
      </p:sp>
      <p:sp>
        <p:nvSpPr>
          <p:cNvPr id="21" name="Text 13"/>
          <p:cNvSpPr/>
          <p:nvPr/>
        </p:nvSpPr>
        <p:spPr>
          <a:xfrm>
            <a:off x="798314" y="6187916"/>
            <a:ext cx="13033772" cy="1459706"/>
          </a:xfrm>
          <a:prstGeom prst="rect">
            <a:avLst/>
          </a:prstGeom>
          <a:noFill/>
          <a:ln/>
        </p:spPr>
        <p:txBody>
          <a:bodyPr wrap="square" lIns="0" tIns="0" rIns="0" bIns="0" rtlCol="0" anchor="t"/>
          <a:lstStyle/>
          <a:p>
            <a:pPr marL="0" indent="0">
              <a:lnSpc>
                <a:spcPts val="2850"/>
              </a:lnSpc>
              <a:buNone/>
            </a:pPr>
            <a:r>
              <a:rPr lang="en-US" sz="1750" dirty="0">
                <a:solidFill>
                  <a:srgbClr val="DAD8E9"/>
                </a:solidFill>
                <a:latin typeface="Times New Roman" panose="02020603050405020304" pitchFamily="18" charset="0"/>
                <a:ea typeface="Mukta Light" pitchFamily="34" charset="-122"/>
                <a:cs typeface="Times New Roman" panose="02020603050405020304" pitchFamily="18" charset="0"/>
              </a:rPr>
              <a:t>Our project follows the CRISP-DM methodology, starting with business understanding and data understanding. We then move to data preparation, modeling, evaluation, and finally, deployment. This structured approach ensures that we address operational inefficiencies effectively and deliver a scalable solution. We apply machine learning models to identify operational inefficiencies and assess model performance using various metrics.</a:t>
            </a:r>
            <a:endParaRPr lang="en-US" sz="1750" dirty="0">
              <a:latin typeface="Times New Roman" panose="02020603050405020304" pitchFamily="18" charset="0"/>
              <a:cs typeface="Times New Roman" panose="02020603050405020304" pitchFamily="18" charset="0"/>
            </a:endParaRPr>
          </a:p>
        </p:txBody>
      </p:sp>
      <p:sp>
        <p:nvSpPr>
          <p:cNvPr id="22" name="Rectangle: Rounded Corners 21">
            <a:extLst>
              <a:ext uri="{FF2B5EF4-FFF2-40B4-BE49-F238E27FC236}">
                <a16:creationId xmlns:a16="http://schemas.microsoft.com/office/drawing/2014/main" id="{E221A71A-82E7-9C75-175F-F63CE6118C9C}"/>
              </a:ext>
            </a:extLst>
          </p:cNvPr>
          <p:cNvSpPr/>
          <p:nvPr/>
        </p:nvSpPr>
        <p:spPr>
          <a:xfrm>
            <a:off x="12885362" y="7761930"/>
            <a:ext cx="1696177" cy="411829"/>
          </a:xfrm>
          <a:prstGeom prst="roundRect">
            <a:avLst/>
          </a:prstGeom>
          <a:solidFill>
            <a:srgbClr val="0B0C23"/>
          </a:solidFill>
          <a:ln>
            <a:solidFill>
              <a:srgbClr val="0B0C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7FF1B-CA48-53F0-C7A6-D39F6C68B0D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B0AE427-91A7-FEEA-6B62-3B4C083C9A8D}"/>
              </a:ext>
            </a:extLst>
          </p:cNvPr>
          <p:cNvSpPr/>
          <p:nvPr/>
        </p:nvSpPr>
        <p:spPr>
          <a:xfrm>
            <a:off x="798314" y="627221"/>
            <a:ext cx="6879743" cy="633532"/>
          </a:xfrm>
          <a:prstGeom prst="rect">
            <a:avLst/>
          </a:prstGeom>
          <a:noFill/>
          <a:ln/>
        </p:spPr>
        <p:txBody>
          <a:bodyPr wrap="none" lIns="0" tIns="0" rIns="0" bIns="0" rtlCol="0" anchor="t"/>
          <a:lstStyle/>
          <a:p>
            <a:pPr marL="0" indent="0">
              <a:lnSpc>
                <a:spcPts val="4950"/>
              </a:lnSpc>
              <a:buNone/>
            </a:pPr>
            <a:r>
              <a:rPr lang="en-US" sz="3900" dirty="0">
                <a:solidFill>
                  <a:srgbClr val="C6BFEE"/>
                </a:solidFill>
                <a:latin typeface="Times New Roman" panose="02020603050405020304" pitchFamily="18" charset="0"/>
                <a:cs typeface="Times New Roman" panose="02020603050405020304" pitchFamily="18" charset="0"/>
              </a:rPr>
              <a:t>Architecture flow Diagram</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3950" dirty="0">
              <a:latin typeface="Times New Roman" panose="02020603050405020304" pitchFamily="18" charset="0"/>
              <a:cs typeface="Times New Roman" panose="02020603050405020304" pitchFamily="18" charset="0"/>
            </a:endParaRPr>
          </a:p>
        </p:txBody>
      </p:sp>
      <p:sp>
        <p:nvSpPr>
          <p:cNvPr id="21" name="Text 13">
            <a:extLst>
              <a:ext uri="{FF2B5EF4-FFF2-40B4-BE49-F238E27FC236}">
                <a16:creationId xmlns:a16="http://schemas.microsoft.com/office/drawing/2014/main" id="{7B055B80-97E1-8378-5E9D-8D9CF6C0E2C8}"/>
              </a:ext>
            </a:extLst>
          </p:cNvPr>
          <p:cNvSpPr/>
          <p:nvPr/>
        </p:nvSpPr>
        <p:spPr>
          <a:xfrm>
            <a:off x="798314" y="5184321"/>
            <a:ext cx="13033772" cy="3061154"/>
          </a:xfrm>
          <a:prstGeom prst="rect">
            <a:avLst/>
          </a:prstGeom>
          <a:noFill/>
          <a:ln/>
        </p:spPr>
        <p:txBody>
          <a:bodyPr wrap="square" lIns="0" tIns="0" rIns="0" bIns="0" rtlCol="0" anchor="t"/>
          <a:lstStyle/>
          <a:p>
            <a:pPr marL="0" indent="0">
              <a:lnSpc>
                <a:spcPts val="2850"/>
              </a:lnSpc>
              <a:buNone/>
            </a:pPr>
            <a:r>
              <a:rPr lang="en-US" sz="1600" b="0" i="0" dirty="0">
                <a:solidFill>
                  <a:srgbClr val="F8FAFF"/>
                </a:solidFill>
                <a:effectLst/>
                <a:latin typeface="Times New Roman" panose="02020603050405020304" pitchFamily="18" charset="0"/>
                <a:cs typeface="Times New Roman" panose="02020603050405020304" pitchFamily="18" charset="0"/>
              </a:rPr>
              <a:t>The diagram outlines a comprehensive data workflow designed to optimize business operations using AWS services. It begins with </a:t>
            </a:r>
            <a:r>
              <a:rPr lang="en-US" sz="1600" b="1" i="0" dirty="0">
                <a:solidFill>
                  <a:srgbClr val="F8FAFF"/>
                </a:solidFill>
                <a:effectLst/>
                <a:latin typeface="Times New Roman" panose="02020603050405020304" pitchFamily="18" charset="0"/>
                <a:cs typeface="Times New Roman" panose="02020603050405020304" pitchFamily="18" charset="0"/>
              </a:rPr>
              <a:t>Amazon S3</a:t>
            </a:r>
            <a:r>
              <a:rPr lang="en-US" sz="1600" b="0" i="0" dirty="0">
                <a:solidFill>
                  <a:srgbClr val="F8FAFF"/>
                </a:solidFill>
                <a:effectLst/>
                <a:latin typeface="Times New Roman" panose="02020603050405020304" pitchFamily="18" charset="0"/>
                <a:cs typeface="Times New Roman" panose="02020603050405020304" pitchFamily="18" charset="0"/>
              </a:rPr>
              <a:t> as the source for raw data ingestion, where operational and transactional data are collected. The data then flows into </a:t>
            </a:r>
            <a:r>
              <a:rPr lang="en-US" sz="1600" b="1" i="0" dirty="0">
                <a:solidFill>
                  <a:srgbClr val="F8FAFF"/>
                </a:solidFill>
                <a:effectLst/>
                <a:latin typeface="Times New Roman" panose="02020603050405020304" pitchFamily="18" charset="0"/>
                <a:cs typeface="Times New Roman" panose="02020603050405020304" pitchFamily="18" charset="0"/>
              </a:rPr>
              <a:t>AWS Step Functions</a:t>
            </a:r>
            <a:r>
              <a:rPr lang="en-US" sz="1600" b="0" i="0" dirty="0">
                <a:solidFill>
                  <a:srgbClr val="F8FAFF"/>
                </a:solidFill>
                <a:effectLst/>
                <a:latin typeface="Times New Roman" panose="02020603050405020304" pitchFamily="18" charset="0"/>
                <a:cs typeface="Times New Roman" panose="02020603050405020304" pitchFamily="18" charset="0"/>
              </a:rPr>
              <a:t> to orchestrate the workflow, ensuring seamless coordination between services. </a:t>
            </a:r>
            <a:r>
              <a:rPr lang="en-US" sz="1600" b="1" i="0" dirty="0">
                <a:solidFill>
                  <a:srgbClr val="F8FAFF"/>
                </a:solidFill>
                <a:effectLst/>
                <a:latin typeface="Times New Roman" panose="02020603050405020304" pitchFamily="18" charset="0"/>
                <a:cs typeface="Times New Roman" panose="02020603050405020304" pitchFamily="18" charset="0"/>
              </a:rPr>
              <a:t>AWS Glue Data brew</a:t>
            </a:r>
            <a:r>
              <a:rPr lang="en-US" sz="1600" b="0" i="0" dirty="0">
                <a:solidFill>
                  <a:srgbClr val="F8FAFF"/>
                </a:solidFill>
                <a:effectLst/>
                <a:latin typeface="Times New Roman" panose="02020603050405020304" pitchFamily="18" charset="0"/>
                <a:cs typeface="Times New Roman" panose="02020603050405020304" pitchFamily="18" charset="0"/>
              </a:rPr>
              <a:t> and </a:t>
            </a:r>
            <a:r>
              <a:rPr lang="en-US" sz="1600" b="1" i="0" dirty="0">
                <a:solidFill>
                  <a:srgbClr val="F8FAFF"/>
                </a:solidFill>
                <a:effectLst/>
                <a:latin typeface="Times New Roman" panose="02020603050405020304" pitchFamily="18" charset="0"/>
                <a:cs typeface="Times New Roman" panose="02020603050405020304" pitchFamily="18" charset="0"/>
              </a:rPr>
              <a:t>AWS Glue ETL</a:t>
            </a:r>
            <a:r>
              <a:rPr lang="en-US" sz="1600" b="0" i="0" dirty="0">
                <a:solidFill>
                  <a:srgbClr val="F8FAFF"/>
                </a:solidFill>
                <a:effectLst/>
                <a:latin typeface="Times New Roman" panose="02020603050405020304" pitchFamily="18" charset="0"/>
                <a:cs typeface="Times New Roman" panose="02020603050405020304" pitchFamily="18" charset="0"/>
              </a:rPr>
              <a:t> handle data preparation, cleaning, and transformation, addressing missing values, outliers, and complex transformations. The processed data is stored in the </a:t>
            </a:r>
            <a:r>
              <a:rPr lang="en-US" sz="1600" b="1" i="0" dirty="0">
                <a:solidFill>
                  <a:srgbClr val="F8FAFF"/>
                </a:solidFill>
                <a:effectLst/>
                <a:latin typeface="Times New Roman" panose="02020603050405020304" pitchFamily="18" charset="0"/>
                <a:cs typeface="Times New Roman" panose="02020603050405020304" pitchFamily="18" charset="0"/>
              </a:rPr>
              <a:t>Data Layer (Amazon S3)</a:t>
            </a:r>
            <a:r>
              <a:rPr lang="en-US" sz="1600" b="0" i="0" dirty="0">
                <a:solidFill>
                  <a:srgbClr val="F8FAFF"/>
                </a:solidFill>
                <a:effectLst/>
                <a:latin typeface="Times New Roman" panose="02020603050405020304" pitchFamily="18" charset="0"/>
                <a:cs typeface="Times New Roman" panose="02020603050405020304" pitchFamily="18" charset="0"/>
              </a:rPr>
              <a:t>, making it accessible for analysis. </a:t>
            </a:r>
            <a:r>
              <a:rPr lang="en-US" sz="1600" b="1" i="0" dirty="0">
                <a:solidFill>
                  <a:srgbClr val="F8FAFF"/>
                </a:solidFill>
                <a:effectLst/>
                <a:latin typeface="Times New Roman" panose="02020603050405020304" pitchFamily="18" charset="0"/>
                <a:cs typeface="Times New Roman" panose="02020603050405020304" pitchFamily="18" charset="0"/>
              </a:rPr>
              <a:t>Amazon Athena</a:t>
            </a:r>
            <a:r>
              <a:rPr lang="en-US" sz="1600" b="0" i="0" dirty="0">
                <a:solidFill>
                  <a:srgbClr val="F8FAFF"/>
                </a:solidFill>
                <a:effectLst/>
                <a:latin typeface="Times New Roman" panose="02020603050405020304" pitchFamily="18" charset="0"/>
                <a:cs typeface="Times New Roman" panose="02020603050405020304" pitchFamily="18" charset="0"/>
              </a:rPr>
              <a:t> enables fast, serverless querying of this data, while </a:t>
            </a:r>
            <a:r>
              <a:rPr lang="en-US" sz="1600" b="1" i="0" dirty="0">
                <a:solidFill>
                  <a:srgbClr val="F8FAFF"/>
                </a:solidFill>
                <a:effectLst/>
                <a:latin typeface="Times New Roman" panose="02020603050405020304" pitchFamily="18" charset="0"/>
                <a:cs typeface="Times New Roman" panose="02020603050405020304" pitchFamily="18" charset="0"/>
              </a:rPr>
              <a:t>Amazon </a:t>
            </a:r>
            <a:r>
              <a:rPr lang="en-US" sz="1600" b="1" i="0" dirty="0" err="1">
                <a:solidFill>
                  <a:srgbClr val="F8FAFF"/>
                </a:solidFill>
                <a:effectLst/>
                <a:latin typeface="Times New Roman" panose="02020603050405020304" pitchFamily="18" charset="0"/>
                <a:cs typeface="Times New Roman" panose="02020603050405020304" pitchFamily="18" charset="0"/>
              </a:rPr>
              <a:t>QuickSight</a:t>
            </a:r>
            <a:r>
              <a:rPr lang="en-US" sz="1600" b="0" i="0" dirty="0">
                <a:solidFill>
                  <a:srgbClr val="F8FAFF"/>
                </a:solidFill>
                <a:effectLst/>
                <a:latin typeface="Times New Roman" panose="02020603050405020304" pitchFamily="18" charset="0"/>
                <a:cs typeface="Times New Roman" panose="02020603050405020304" pitchFamily="18" charset="0"/>
              </a:rPr>
              <a:t> provides interactive analysis and visualization tools. Data Analysts focus on preparation and cleaning, while Data Engineers manage complex transformations and orchestration. This workflow supports real-time insights, helping businesses identify inefficiencies, optimize processes, and make data-driven decisions, aligning with the CRISP-DM methodology to deliver scalable, actionable results.</a:t>
            </a:r>
            <a:endParaRPr lang="en-US" sz="1750" dirty="0">
              <a:solidFill>
                <a:srgbClr val="DAD8E9"/>
              </a:solidFill>
              <a:latin typeface="Times New Roman" panose="02020603050405020304" pitchFamily="18" charset="0"/>
              <a:cs typeface="Times New Roman" panose="02020603050405020304" pitchFamily="18" charset="0"/>
            </a:endParaRPr>
          </a:p>
        </p:txBody>
      </p:sp>
      <p:sp>
        <p:nvSpPr>
          <p:cNvPr id="22" name="Rectangle: Rounded Corners 21">
            <a:extLst>
              <a:ext uri="{FF2B5EF4-FFF2-40B4-BE49-F238E27FC236}">
                <a16:creationId xmlns:a16="http://schemas.microsoft.com/office/drawing/2014/main" id="{00E57700-0843-C6CD-A945-EBADD6D83748}"/>
              </a:ext>
            </a:extLst>
          </p:cNvPr>
          <p:cNvSpPr/>
          <p:nvPr/>
        </p:nvSpPr>
        <p:spPr>
          <a:xfrm>
            <a:off x="12885362" y="7761930"/>
            <a:ext cx="1696177" cy="411829"/>
          </a:xfrm>
          <a:prstGeom prst="roundRect">
            <a:avLst/>
          </a:prstGeom>
          <a:solidFill>
            <a:srgbClr val="0B0C23"/>
          </a:solidFill>
          <a:ln>
            <a:solidFill>
              <a:srgbClr val="0B0C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D5F67D0C-30AC-61FB-433B-14BB33AAC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297" y="1260753"/>
            <a:ext cx="10039350"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363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8164" y="885706"/>
            <a:ext cx="7312343" cy="620435"/>
          </a:xfrm>
          <a:prstGeom prst="rect">
            <a:avLst/>
          </a:prstGeom>
          <a:noFill/>
          <a:ln/>
        </p:spPr>
        <p:txBody>
          <a:bodyPr wrap="none" lIns="0" tIns="0" rIns="0" bIns="0" rtlCol="0" anchor="t"/>
          <a:lstStyle/>
          <a:p>
            <a:pPr marL="0" indent="0">
              <a:lnSpc>
                <a:spcPts val="4850"/>
              </a:lnSpc>
              <a:buNone/>
            </a:pPr>
            <a:r>
              <a:rPr lang="en-US" sz="3900" dirty="0">
                <a:solidFill>
                  <a:srgbClr val="C6BFEE"/>
                </a:solidFill>
                <a:latin typeface="Times New Roman" panose="02020603050405020304" pitchFamily="18" charset="0"/>
                <a:ea typeface="Prompt Medium" pitchFamily="34" charset="-122"/>
                <a:cs typeface="Times New Roman" panose="02020603050405020304" pitchFamily="18" charset="0"/>
              </a:rPr>
              <a:t>Expec</a:t>
            </a:r>
            <a:r>
              <a:rPr lang="en-US" sz="3900" dirty="0">
                <a:solidFill>
                  <a:srgbClr val="C6BFEE"/>
                </a:solidFill>
                <a:latin typeface="Times New Roman" panose="02020603050405020304" pitchFamily="18" charset="0"/>
                <a:cs typeface="Times New Roman" panose="02020603050405020304" pitchFamily="18" charset="0"/>
              </a:rPr>
              <a:t>ted </a:t>
            </a:r>
            <a:r>
              <a:rPr lang="en-US" sz="3900" dirty="0">
                <a:solidFill>
                  <a:srgbClr val="C6BFEE"/>
                </a:solidFill>
                <a:latin typeface="Times New Roman" panose="02020603050405020304" pitchFamily="18" charset="0"/>
                <a:ea typeface="Prompt Medium" pitchFamily="34" charset="-122"/>
                <a:cs typeface="Times New Roman" panose="02020603050405020304" pitchFamily="18" charset="0"/>
              </a:rPr>
              <a:t>Outcomes &amp; Impact</a:t>
            </a:r>
            <a:endParaRPr lang="en-US" sz="3900" dirty="0">
              <a:latin typeface="Times New Roman" panose="02020603050405020304" pitchFamily="18" charset="0"/>
              <a:cs typeface="Times New Roman" panose="02020603050405020304" pitchFamily="18" charset="0"/>
            </a:endParaRPr>
          </a:p>
        </p:txBody>
      </p:sp>
      <p:sp>
        <p:nvSpPr>
          <p:cNvPr id="4" name="Shape 1"/>
          <p:cNvSpPr/>
          <p:nvPr/>
        </p:nvSpPr>
        <p:spPr>
          <a:xfrm>
            <a:off x="6268164" y="1841183"/>
            <a:ext cx="3678555" cy="1978104"/>
          </a:xfrm>
          <a:prstGeom prst="roundRect">
            <a:avLst>
              <a:gd name="adj" fmla="val 4743"/>
            </a:avLst>
          </a:prstGeom>
          <a:solidFill>
            <a:srgbClr val="542C49"/>
          </a:solidFill>
          <a:ln w="7620">
            <a:solidFill>
              <a:srgbClr val="6D4562"/>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5" name="Text 2"/>
          <p:cNvSpPr/>
          <p:nvPr/>
        </p:nvSpPr>
        <p:spPr>
          <a:xfrm>
            <a:off x="6499146" y="2072164"/>
            <a:ext cx="2481858" cy="310277"/>
          </a:xfrm>
          <a:prstGeom prst="rect">
            <a:avLst/>
          </a:prstGeom>
          <a:noFill/>
          <a:ln/>
        </p:spPr>
        <p:txBody>
          <a:bodyPr wrap="none" lIns="0" tIns="0" rIns="0" bIns="0" rtlCol="0" anchor="t"/>
          <a:lstStyle/>
          <a:p>
            <a:pPr marL="0" indent="0">
              <a:lnSpc>
                <a:spcPts val="2400"/>
              </a:lnSpc>
              <a:buNone/>
            </a:pPr>
            <a:r>
              <a:rPr lang="en-US" sz="1950" dirty="0">
                <a:solidFill>
                  <a:srgbClr val="DAD8E9"/>
                </a:solidFill>
                <a:latin typeface="Times New Roman" panose="02020603050405020304" pitchFamily="18" charset="0"/>
                <a:ea typeface="Prompt Medium" pitchFamily="34" charset="-122"/>
                <a:cs typeface="Times New Roman" panose="02020603050405020304" pitchFamily="18" charset="0"/>
              </a:rPr>
              <a:t>Reduce Costs</a:t>
            </a:r>
            <a:endParaRPr lang="en-US" sz="1950" dirty="0">
              <a:latin typeface="Times New Roman" panose="02020603050405020304" pitchFamily="18" charset="0"/>
              <a:cs typeface="Times New Roman" panose="02020603050405020304" pitchFamily="18" charset="0"/>
            </a:endParaRPr>
          </a:p>
        </p:txBody>
      </p:sp>
      <p:sp>
        <p:nvSpPr>
          <p:cNvPr id="6" name="Text 3"/>
          <p:cNvSpPr/>
          <p:nvPr/>
        </p:nvSpPr>
        <p:spPr>
          <a:xfrm>
            <a:off x="6499146" y="2516386"/>
            <a:ext cx="3216593" cy="714613"/>
          </a:xfrm>
          <a:prstGeom prst="rect">
            <a:avLst/>
          </a:prstGeom>
          <a:noFill/>
          <a:ln/>
        </p:spPr>
        <p:txBody>
          <a:bodyPr wrap="square" lIns="0" tIns="0" rIns="0" bIns="0" rtlCol="0" anchor="t"/>
          <a:lstStyle/>
          <a:p>
            <a:pPr marL="0" indent="0">
              <a:lnSpc>
                <a:spcPts val="2800"/>
              </a:lnSpc>
              <a:buNone/>
            </a:pPr>
            <a:r>
              <a:rPr lang="en-US" sz="1750" dirty="0">
                <a:solidFill>
                  <a:srgbClr val="DAD8E9"/>
                </a:solidFill>
                <a:latin typeface="Times New Roman" panose="02020603050405020304" pitchFamily="18" charset="0"/>
                <a:ea typeface="Mukta Light" pitchFamily="34" charset="-122"/>
                <a:cs typeface="Times New Roman" panose="02020603050405020304" pitchFamily="18" charset="0"/>
              </a:rPr>
              <a:t>Reduce operational costs by 15-20% within the first quarter.</a:t>
            </a:r>
            <a:endParaRPr lang="en-US" sz="1750" dirty="0">
              <a:latin typeface="Times New Roman" panose="02020603050405020304" pitchFamily="18" charset="0"/>
              <a:cs typeface="Times New Roman" panose="02020603050405020304" pitchFamily="18" charset="0"/>
            </a:endParaRPr>
          </a:p>
        </p:txBody>
      </p:sp>
      <p:sp>
        <p:nvSpPr>
          <p:cNvPr id="7" name="Shape 4"/>
          <p:cNvSpPr/>
          <p:nvPr/>
        </p:nvSpPr>
        <p:spPr>
          <a:xfrm>
            <a:off x="10170081" y="1841183"/>
            <a:ext cx="3678555" cy="1978104"/>
          </a:xfrm>
          <a:prstGeom prst="roundRect">
            <a:avLst>
              <a:gd name="adj" fmla="val 4743"/>
            </a:avLst>
          </a:prstGeom>
          <a:solidFill>
            <a:srgbClr val="542C49"/>
          </a:solidFill>
          <a:ln w="7620">
            <a:solidFill>
              <a:srgbClr val="6D4562"/>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8" name="Text 5"/>
          <p:cNvSpPr/>
          <p:nvPr/>
        </p:nvSpPr>
        <p:spPr>
          <a:xfrm>
            <a:off x="10401062" y="2072164"/>
            <a:ext cx="2563892" cy="310277"/>
          </a:xfrm>
          <a:prstGeom prst="rect">
            <a:avLst/>
          </a:prstGeom>
          <a:noFill/>
          <a:ln/>
        </p:spPr>
        <p:txBody>
          <a:bodyPr wrap="none" lIns="0" tIns="0" rIns="0" bIns="0" rtlCol="0" anchor="t"/>
          <a:lstStyle/>
          <a:p>
            <a:pPr marL="0" indent="0">
              <a:lnSpc>
                <a:spcPts val="2400"/>
              </a:lnSpc>
              <a:buNone/>
            </a:pPr>
            <a:r>
              <a:rPr lang="en-US" sz="1950" dirty="0">
                <a:solidFill>
                  <a:srgbClr val="DAD8E9"/>
                </a:solidFill>
                <a:latin typeface="Times New Roman" panose="02020603050405020304" pitchFamily="18" charset="0"/>
                <a:ea typeface="Prompt Medium" pitchFamily="34" charset="-122"/>
                <a:cs typeface="Times New Roman" panose="02020603050405020304" pitchFamily="18" charset="0"/>
              </a:rPr>
              <a:t>Increase Productivity</a:t>
            </a:r>
            <a:endParaRPr lang="en-US" sz="1950" dirty="0">
              <a:latin typeface="Times New Roman" panose="02020603050405020304" pitchFamily="18" charset="0"/>
              <a:cs typeface="Times New Roman" panose="02020603050405020304" pitchFamily="18" charset="0"/>
            </a:endParaRPr>
          </a:p>
        </p:txBody>
      </p:sp>
      <p:sp>
        <p:nvSpPr>
          <p:cNvPr id="9" name="Text 6"/>
          <p:cNvSpPr/>
          <p:nvPr/>
        </p:nvSpPr>
        <p:spPr>
          <a:xfrm>
            <a:off x="10401062" y="2516386"/>
            <a:ext cx="3216593" cy="1071920"/>
          </a:xfrm>
          <a:prstGeom prst="rect">
            <a:avLst/>
          </a:prstGeom>
          <a:noFill/>
          <a:ln/>
        </p:spPr>
        <p:txBody>
          <a:bodyPr wrap="square" lIns="0" tIns="0" rIns="0" bIns="0" rtlCol="0" anchor="t"/>
          <a:lstStyle/>
          <a:p>
            <a:pPr marL="0" indent="0">
              <a:lnSpc>
                <a:spcPts val="2800"/>
              </a:lnSpc>
              <a:buNone/>
            </a:pPr>
            <a:r>
              <a:rPr lang="en-US" sz="1750" dirty="0">
                <a:solidFill>
                  <a:srgbClr val="DAD8E9"/>
                </a:solidFill>
                <a:latin typeface="Times New Roman" panose="02020603050405020304" pitchFamily="18" charset="0"/>
                <a:ea typeface="Mukta Light" pitchFamily="34" charset="-122"/>
                <a:cs typeface="Times New Roman" panose="02020603050405020304" pitchFamily="18" charset="0"/>
              </a:rPr>
              <a:t>Increase employee productivity by 10-15% by optimizing task assignments.</a:t>
            </a:r>
            <a:endParaRPr lang="en-US" sz="1750" dirty="0">
              <a:latin typeface="Times New Roman" panose="02020603050405020304" pitchFamily="18" charset="0"/>
              <a:cs typeface="Times New Roman" panose="02020603050405020304" pitchFamily="18" charset="0"/>
            </a:endParaRPr>
          </a:p>
        </p:txBody>
      </p:sp>
      <p:sp>
        <p:nvSpPr>
          <p:cNvPr id="10" name="Shape 7"/>
          <p:cNvSpPr/>
          <p:nvPr/>
        </p:nvSpPr>
        <p:spPr>
          <a:xfrm>
            <a:off x="6268164" y="4042648"/>
            <a:ext cx="7580471" cy="1263491"/>
          </a:xfrm>
          <a:prstGeom prst="roundRect">
            <a:avLst>
              <a:gd name="adj" fmla="val 7425"/>
            </a:avLst>
          </a:prstGeom>
          <a:solidFill>
            <a:srgbClr val="542C49"/>
          </a:solidFill>
          <a:ln w="7620">
            <a:solidFill>
              <a:srgbClr val="6D4562"/>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1" name="Text 8"/>
          <p:cNvSpPr/>
          <p:nvPr/>
        </p:nvSpPr>
        <p:spPr>
          <a:xfrm>
            <a:off x="6499146" y="4273629"/>
            <a:ext cx="3117533" cy="310277"/>
          </a:xfrm>
          <a:prstGeom prst="rect">
            <a:avLst/>
          </a:prstGeom>
          <a:noFill/>
          <a:ln/>
        </p:spPr>
        <p:txBody>
          <a:bodyPr wrap="none" lIns="0" tIns="0" rIns="0" bIns="0" rtlCol="0" anchor="t"/>
          <a:lstStyle/>
          <a:p>
            <a:pPr marL="0" indent="0">
              <a:lnSpc>
                <a:spcPts val="2400"/>
              </a:lnSpc>
              <a:buNone/>
            </a:pPr>
            <a:r>
              <a:rPr lang="en-US" sz="1950" dirty="0">
                <a:solidFill>
                  <a:srgbClr val="DAD8E9"/>
                </a:solidFill>
                <a:latin typeface="Times New Roman" panose="02020603050405020304" pitchFamily="18" charset="0"/>
                <a:ea typeface="Prompt Medium" pitchFamily="34" charset="-122"/>
                <a:cs typeface="Times New Roman" panose="02020603050405020304" pitchFamily="18" charset="0"/>
              </a:rPr>
              <a:t>Enhance Decision-Making</a:t>
            </a:r>
            <a:endParaRPr lang="en-US" sz="1950" dirty="0">
              <a:latin typeface="Times New Roman" panose="02020603050405020304" pitchFamily="18" charset="0"/>
              <a:cs typeface="Times New Roman" panose="02020603050405020304" pitchFamily="18" charset="0"/>
            </a:endParaRPr>
          </a:p>
        </p:txBody>
      </p:sp>
      <p:sp>
        <p:nvSpPr>
          <p:cNvPr id="12" name="Text 9"/>
          <p:cNvSpPr/>
          <p:nvPr/>
        </p:nvSpPr>
        <p:spPr>
          <a:xfrm>
            <a:off x="6499146" y="4717852"/>
            <a:ext cx="7118509" cy="357307"/>
          </a:xfrm>
          <a:prstGeom prst="rect">
            <a:avLst/>
          </a:prstGeom>
          <a:noFill/>
          <a:ln/>
        </p:spPr>
        <p:txBody>
          <a:bodyPr wrap="none" lIns="0" tIns="0" rIns="0" bIns="0" rtlCol="0" anchor="t"/>
          <a:lstStyle/>
          <a:p>
            <a:pPr marL="0" indent="0">
              <a:lnSpc>
                <a:spcPts val="2800"/>
              </a:lnSpc>
              <a:buNone/>
            </a:pPr>
            <a:r>
              <a:rPr lang="en-US" sz="1750" dirty="0">
                <a:solidFill>
                  <a:srgbClr val="DAD8E9"/>
                </a:solidFill>
                <a:latin typeface="Times New Roman" panose="02020603050405020304" pitchFamily="18" charset="0"/>
                <a:ea typeface="Mukta Light" pitchFamily="34" charset="-122"/>
                <a:cs typeface="Times New Roman" panose="02020603050405020304" pitchFamily="18" charset="0"/>
              </a:rPr>
              <a:t>Enhance decision-making speed through real-time data analysis.</a:t>
            </a:r>
            <a:endParaRPr lang="en-US" sz="1750" dirty="0">
              <a:latin typeface="Times New Roman" panose="02020603050405020304" pitchFamily="18" charset="0"/>
              <a:cs typeface="Times New Roman" panose="02020603050405020304" pitchFamily="18" charset="0"/>
            </a:endParaRPr>
          </a:p>
        </p:txBody>
      </p:sp>
      <p:sp>
        <p:nvSpPr>
          <p:cNvPr id="13" name="Text 10"/>
          <p:cNvSpPr/>
          <p:nvPr/>
        </p:nvSpPr>
        <p:spPr>
          <a:xfrm>
            <a:off x="6268164" y="5557361"/>
            <a:ext cx="7580471" cy="1786533"/>
          </a:xfrm>
          <a:prstGeom prst="rect">
            <a:avLst/>
          </a:prstGeom>
          <a:noFill/>
          <a:ln/>
        </p:spPr>
        <p:txBody>
          <a:bodyPr wrap="square" lIns="0" tIns="0" rIns="0" bIns="0" rtlCol="0" anchor="t"/>
          <a:lstStyle/>
          <a:p>
            <a:pPr marL="0" indent="0">
              <a:lnSpc>
                <a:spcPts val="2800"/>
              </a:lnSpc>
              <a:buNone/>
            </a:pPr>
            <a:r>
              <a:rPr lang="en-US" sz="1750" dirty="0">
                <a:solidFill>
                  <a:srgbClr val="DAD8E9"/>
                </a:solidFill>
                <a:latin typeface="Times New Roman" panose="02020603050405020304" pitchFamily="18" charset="0"/>
                <a:ea typeface="Mukta Light" pitchFamily="34" charset="-122"/>
                <a:cs typeface="Times New Roman" panose="02020603050405020304" pitchFamily="18" charset="0"/>
              </a:rPr>
              <a:t>We anticipate significant improvements in operational efficiency by identifying and addressing key inefficiencies in the business processes. By leveraging real-time data analysis and predictive modeling, we expect to reduce operational costs, increase employee productivity, and enhance decision-making speed. Businesses can apply the insights from our data pipeline in several key areas to drive improvements.</a:t>
            </a:r>
            <a:endParaRPr lang="en-US" sz="1750" dirty="0">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15DD11D1-953C-4C83-2CD8-D4003975BD8D}"/>
              </a:ext>
            </a:extLst>
          </p:cNvPr>
          <p:cNvSpPr/>
          <p:nvPr/>
        </p:nvSpPr>
        <p:spPr>
          <a:xfrm>
            <a:off x="12885362" y="7761930"/>
            <a:ext cx="1696177" cy="411829"/>
          </a:xfrm>
          <a:prstGeom prst="roundRect">
            <a:avLst/>
          </a:prstGeom>
          <a:solidFill>
            <a:srgbClr val="0B0C23"/>
          </a:solidFill>
          <a:ln>
            <a:solidFill>
              <a:srgbClr val="0B0C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104</TotalTime>
  <Words>1094</Words>
  <Application>Microsoft Office PowerPoint</Application>
  <PresentationFormat>Custom</PresentationFormat>
  <Paragraphs>85</Paragraphs>
  <Slides>11</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Times New Roman</vt:lpstr>
      <vt:lpstr>Arial</vt:lpstr>
      <vt:lpstr>Office Theme</vt:lpstr>
      <vt:lpstr>Project SHOWCASE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Subedi, Nischal</cp:lastModifiedBy>
  <cp:revision>2</cp:revision>
  <dcterms:created xsi:type="dcterms:W3CDTF">2025-03-04T17:09:59Z</dcterms:created>
  <dcterms:modified xsi:type="dcterms:W3CDTF">2025-03-04T18:55:05Z</dcterms:modified>
</cp:coreProperties>
</file>